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3" r:id="rId5"/>
    <p:sldMasterId id="2147483697" r:id="rId6"/>
  </p:sldMasterIdLst>
  <p:notesMasterIdLst>
    <p:notesMasterId r:id="rId13"/>
  </p:notesMasterIdLst>
  <p:sldIdLst>
    <p:sldId id="256" r:id="rId7"/>
    <p:sldId id="2147470035" r:id="rId8"/>
    <p:sldId id="292" r:id="rId9"/>
    <p:sldId id="2147482746" r:id="rId10"/>
    <p:sldId id="276" r:id="rId11"/>
    <p:sldId id="32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33D434-D7AE-B3D8-D2C7-057B9B3B0110}" name="Ryan, Lucille" initials="RL" userId="S::Lucille.Ryan@informa.com::d09a7dfa-005c-4df2-a8a2-660fdd5ff025" providerId="AD"/>
  <p188:author id="{847AEF49-C6E6-4AC8-F272-E0392268DAB7}" name="Motta, Isabella" initials="MI" userId="S::isabella.motta@informa.com::832d5cb3-41d7-488c-b652-d3e760c43e9b" providerId="AD"/>
  <p188:author id="{80055674-2FE1-1EF9-9593-1A0B4B2FAC4A}" name="Ellen Osborne" initials="EO" userId="S::ellen.osborne_clarionevents.com#ext#@informaplc.onmicrosoft.com::144453b5-f4b7-4baf-98e8-c178ada9ec51" providerId="AD"/>
  <p188:author id="{B5EE008F-12C2-FA21-1D25-90463C6C068D}" name="Riddell, Leah" initials="LR" userId="S::Leah.Riddell@informa.com::5876cae7-be0b-4de4-967b-988f37cd8c99" providerId="AD"/>
  <p188:author id="{225368AD-509D-EEDB-560F-0D2CFA047F7F}" name="Wielgus, Ben" initials="BW" userId="S::Ben.Wielgus@informa.com::370e3c7c-ab81-4a3e-a851-fe664f3c0633" providerId="AD"/>
  <p188:author id="{87389BAE-5D4F-D641-2E53-01EC298F6CBB}" name="Cruz, Nayara" initials="NC" userId="S::Nayara.Cruz@informa.com::2239421b-6c81-4608-97a9-b676da63e5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61" d="100"/>
          <a:sy n="61" d="100"/>
        </p:scale>
        <p:origin x="6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340B9-5A85-4930-9200-F16D43CC807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F90D0-9EFE-4E12-8046-DC0B76CECF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4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152E2-6972-4396-B16A-8B9701396DD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616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F90D0-9EFE-4E12-8046-DC0B76CECF4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30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152E2-6972-4396-B16A-8B9701396DD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22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SCRIPT:</a:t>
            </a:r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And here are some answers to some common questions and concerns surrounding the framework. They Highlight </a:t>
            </a:r>
            <a:r>
              <a:rPr lang="en-GB">
                <a:solidFill>
                  <a:schemeClr val="tx2">
                    <a:lumMod val="75000"/>
                  </a:schemeClr>
                </a:solidFill>
              </a:rPr>
              <a:t> Better Stand's aim to foster a circular economy model within the exhibitions industry as well as the 90/10 rule used when assessing which allows for 10% or less waste per element.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152E2-6972-4396-B16A-8B9701396DD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42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svg"/><Relationship Id="rId4" Type="http://schemas.openxmlformats.org/officeDocument/2006/relationships/image" Target="../media/image1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25.svg"/><Relationship Id="rId4" Type="http://schemas.openxmlformats.org/officeDocument/2006/relationships/image" Target="../media/image8.sv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3" y="1557338"/>
            <a:ext cx="11329987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>
            <a:normAutofit/>
          </a:bodyPr>
          <a:lstStyle>
            <a:lvl1pPr>
              <a:defRPr sz="900" b="0">
                <a:latin typeface="+mn-lt"/>
              </a:defRPr>
            </a:lvl1pPr>
            <a:lvl5pPr>
              <a:defRPr sz="900">
                <a:latin typeface="+mn-lt"/>
              </a:defRPr>
            </a:lvl5pPr>
          </a:lstStyle>
          <a:p>
            <a:pPr lvl="0"/>
            <a:r>
              <a:rPr lang="en-US" cap="none" baseline="0" dirty="0"/>
              <a:t>This is your footer/source text area</a:t>
            </a:r>
          </a:p>
        </p:txBody>
      </p:sp>
    </p:spTree>
    <p:extLst>
      <p:ext uri="{BB962C8B-B14F-4D97-AF65-F5344CB8AC3E}">
        <p14:creationId xmlns:p14="http://schemas.microsoft.com/office/powerpoint/2010/main" val="293028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3" y="2029170"/>
            <a:ext cx="11329987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>
            <a:normAutofit/>
          </a:bodyPr>
          <a:lstStyle>
            <a:lvl1pPr>
              <a:defRPr sz="900" b="0">
                <a:latin typeface="+mn-lt"/>
              </a:defRPr>
            </a:lvl1pPr>
          </a:lstStyle>
          <a:p>
            <a:pPr lvl="0"/>
            <a:r>
              <a:rPr lang="en-GB" cap="none" baseline="0" dirty="0"/>
              <a:t>This is your footer/source text area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42034-3515-3CFC-0DB4-FE5E11823E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213" y="1557338"/>
            <a:ext cx="11312774" cy="471833"/>
          </a:xfrm>
        </p:spPr>
        <p:txBody>
          <a:bodyPr wrap="square"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2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1557338"/>
            <a:ext cx="5449786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8465C30-4FF3-B92C-B7C9-B9D1B95724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646" y="1557338"/>
            <a:ext cx="5449786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22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2029170"/>
            <a:ext cx="5449786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8465C30-4FF3-B92C-B7C9-B9D1B95724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646" y="2029170"/>
            <a:ext cx="5449786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FA47E-2503-DC11-2262-C28A35C453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214" y="1557338"/>
            <a:ext cx="5449786" cy="471833"/>
          </a:xfrm>
        </p:spPr>
        <p:txBody>
          <a:bodyPr wrap="square"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AF0B636-D6A1-3A22-0900-0E5136C9E4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9646" y="1557338"/>
            <a:ext cx="5449786" cy="471833"/>
          </a:xfrm>
        </p:spPr>
        <p:txBody>
          <a:bodyPr wrap="square"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2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8000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9448591-29A3-0243-6422-244D5F755F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4199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61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2029170"/>
            <a:ext cx="3456000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8000" y="2029170"/>
            <a:ext cx="3456000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9448591-29A3-0243-6422-244D5F755F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4199" y="2029170"/>
            <a:ext cx="3456000" cy="41747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C7AF4-5568-DB2D-CE19-F2A8FC950F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427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29BF425-5250-3CD2-6A59-C9C15E3C2C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7213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6F98316-2137-DB1A-8B18-52C1C6689B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91513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12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/>
          <a:lstStyle/>
          <a:p>
            <a:pPr lvl="4"/>
            <a:r>
              <a:rPr lang="en-GB" cap="none" baseline="0" dirty="0"/>
              <a:t>This is your footer/source text area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5DE3558F-DEBD-0C13-020A-DB32F4D734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1801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C084DFC-3D77-8CEB-4F64-17DEE32670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68000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BF49BF9-1A5C-2D5A-98A7-F232DA026E4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04199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6D0E062-D83F-902C-E481-F23DA41F013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1801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47BE15C-E231-B095-9682-13BC17B47F9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367213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5DAF8AEE-98DD-69A5-4905-F7E31C5C5D2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04199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394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hird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7999" y="1557338"/>
            <a:ext cx="7392199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72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k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 descr="A group of check marks&#10;&#10;AI-generated content may be incorrect.">
            <a:extLst>
              <a:ext uri="{FF2B5EF4-FFF2-40B4-BE49-F238E27FC236}">
                <a16:creationId xmlns:a16="http://schemas.microsoft.com/office/drawing/2014/main" id="{70ECA5FA-DF63-F243-830F-CDDC75BEC18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6400" y="1112314"/>
            <a:ext cx="5435600" cy="57456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1" y="430213"/>
            <a:ext cx="6495742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1557338"/>
            <a:ext cx="6497528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793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B9B086-E66C-018B-0947-0C0A9400CA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6922" y="-1"/>
            <a:ext cx="6945078" cy="6858001"/>
          </a:xfrm>
          <a:custGeom>
            <a:avLst/>
            <a:gdLst>
              <a:gd name="connsiteX0" fmla="*/ 3037171 w 6945078"/>
              <a:gd name="connsiteY0" fmla="*/ 0 h 6858001"/>
              <a:gd name="connsiteX1" fmla="*/ 6945078 w 6945078"/>
              <a:gd name="connsiteY1" fmla="*/ 0 h 6858001"/>
              <a:gd name="connsiteX2" fmla="*/ 6945078 w 6945078"/>
              <a:gd name="connsiteY2" fmla="*/ 6858001 h 6858001"/>
              <a:gd name="connsiteX3" fmla="*/ 2382447 w 6945078"/>
              <a:gd name="connsiteY3" fmla="*/ 6858001 h 6858001"/>
              <a:gd name="connsiteX4" fmla="*/ 36402 w 6945078"/>
              <a:gd name="connsiteY4" fmla="*/ 1826893 h 6858001"/>
              <a:gd name="connsiteX5" fmla="*/ 223854 w 6945078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5078" h="6858001">
                <a:moveTo>
                  <a:pt x="3037171" y="0"/>
                </a:moveTo>
                <a:lnTo>
                  <a:pt x="6945078" y="0"/>
                </a:lnTo>
                <a:lnTo>
                  <a:pt x="6945078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27059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image +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139FB9E-4103-F24C-121E-ED6F364987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2642"/>
          <a:stretch>
            <a:fillRect/>
          </a:stretch>
        </p:blipFill>
        <p:spPr>
          <a:xfrm>
            <a:off x="4822442" y="0"/>
            <a:ext cx="7369558" cy="6858000"/>
          </a:xfrm>
          <a:custGeom>
            <a:avLst/>
            <a:gdLst>
              <a:gd name="connsiteX0" fmla="*/ 0 w 7369558"/>
              <a:gd name="connsiteY0" fmla="*/ 0 h 6858000"/>
              <a:gd name="connsiteX1" fmla="*/ 7369558 w 7369558"/>
              <a:gd name="connsiteY1" fmla="*/ 0 h 6858000"/>
              <a:gd name="connsiteX2" fmla="*/ 7369558 w 7369558"/>
              <a:gd name="connsiteY2" fmla="*/ 6858000 h 6858000"/>
              <a:gd name="connsiteX3" fmla="*/ 0 w 73695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9558" h="6858000">
                <a:moveTo>
                  <a:pt x="0" y="0"/>
                </a:moveTo>
                <a:lnTo>
                  <a:pt x="7369558" y="0"/>
                </a:lnTo>
                <a:lnTo>
                  <a:pt x="73695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898A50D-D8E4-71B7-40B3-46C10E80B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6922" y="-1"/>
            <a:ext cx="6945078" cy="6858001"/>
          </a:xfrm>
          <a:custGeom>
            <a:avLst/>
            <a:gdLst>
              <a:gd name="connsiteX0" fmla="*/ 3037171 w 6945078"/>
              <a:gd name="connsiteY0" fmla="*/ 0 h 6858001"/>
              <a:gd name="connsiteX1" fmla="*/ 6945078 w 6945078"/>
              <a:gd name="connsiteY1" fmla="*/ 0 h 6858001"/>
              <a:gd name="connsiteX2" fmla="*/ 6945078 w 6945078"/>
              <a:gd name="connsiteY2" fmla="*/ 6858001 h 6858001"/>
              <a:gd name="connsiteX3" fmla="*/ 2382447 w 6945078"/>
              <a:gd name="connsiteY3" fmla="*/ 6858001 h 6858001"/>
              <a:gd name="connsiteX4" fmla="*/ 36402 w 6945078"/>
              <a:gd name="connsiteY4" fmla="*/ 1826893 h 6858001"/>
              <a:gd name="connsiteX5" fmla="*/ 223854 w 6945078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5078" h="6858001">
                <a:moveTo>
                  <a:pt x="3037171" y="0"/>
                </a:moveTo>
                <a:lnTo>
                  <a:pt x="6945078" y="0"/>
                </a:lnTo>
                <a:lnTo>
                  <a:pt x="6945078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90320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0213"/>
            <a:ext cx="9629845" cy="37740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61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136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tter Stands Logo">
            <a:extLst>
              <a:ext uri="{FF2B5EF4-FFF2-40B4-BE49-F238E27FC236}">
                <a16:creationId xmlns:a16="http://schemas.microsoft.com/office/drawing/2014/main" id="{E2B6D152-EFE8-B8A2-722C-CE0A0DDF660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48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im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ign on a wall&#10;&#10;AI-generated content may be incorrect.">
            <a:extLst>
              <a:ext uri="{FF2B5EF4-FFF2-40B4-BE49-F238E27FC236}">
                <a16:creationId xmlns:a16="http://schemas.microsoft.com/office/drawing/2014/main" id="{3E2D052B-0A43-49FD-622D-4942CAF5D1A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63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im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ube with white text&#10;&#10;AI-generated content may be incorrect.">
            <a:extLst>
              <a:ext uri="{FF2B5EF4-FFF2-40B4-BE49-F238E27FC236}">
                <a16:creationId xmlns:a16="http://schemas.microsoft.com/office/drawing/2014/main" id="{A8B11103-E80B-0745-5F48-B352ABA15E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55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“Click to edit master title style”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author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97CA6CE-8582-A9CA-0B69-B2CB1516AD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9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“Click to edit master title style”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author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5F98B8-8335-2C0C-A757-3A0AA000E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81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“Click to edit master title style”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Click to add author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541ACD7-98DA-44FE-C2BC-6D4BDA9286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32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ption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428" y="1016000"/>
            <a:ext cx="5332480" cy="4412191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“Click to edit master title style”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426" y="5428191"/>
            <a:ext cx="5332481" cy="253724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author</a:t>
            </a:r>
            <a:endParaRPr lang="en-US" dirty="0"/>
          </a:p>
        </p:txBody>
      </p:sp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426" y="430213"/>
            <a:ext cx="1266143" cy="540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A9A9675-D9F0-DDD9-A521-64DCC1DFEA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1"/>
            <a:ext cx="6096000" cy="6858001"/>
          </a:xfrm>
          <a:custGeom>
            <a:avLst/>
            <a:gdLst>
              <a:gd name="connsiteX0" fmla="*/ 3037171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2382447 w 6096000"/>
              <a:gd name="connsiteY3" fmla="*/ 6858001 h 6858001"/>
              <a:gd name="connsiteX4" fmla="*/ 36402 w 6096000"/>
              <a:gd name="connsiteY4" fmla="*/ 1826893 h 6858001"/>
              <a:gd name="connsiteX5" fmla="*/ 223854 w 6096000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1">
                <a:moveTo>
                  <a:pt x="3037171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7072DBB-AF13-5196-8591-740ADFF6B7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32000" y="6429375"/>
            <a:ext cx="360000" cy="1538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034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ption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428" y="1016000"/>
            <a:ext cx="5224092" cy="4412191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“Click to edit master title style”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426" y="5428191"/>
            <a:ext cx="5224093" cy="253724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author</a:t>
            </a:r>
            <a:endParaRPr lang="en-US" dirty="0"/>
          </a:p>
        </p:txBody>
      </p:sp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426" y="430213"/>
            <a:ext cx="1266143" cy="54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2654838-A88E-6C01-97B8-85C4EDFCBB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707"/>
          <a:stretch>
            <a:fillRect/>
          </a:stretch>
        </p:blipFill>
        <p:spPr>
          <a:xfrm>
            <a:off x="5671520" y="0"/>
            <a:ext cx="6520480" cy="6858000"/>
          </a:xfrm>
          <a:custGeom>
            <a:avLst/>
            <a:gdLst>
              <a:gd name="connsiteX0" fmla="*/ 0 w 6520480"/>
              <a:gd name="connsiteY0" fmla="*/ 0 h 6858000"/>
              <a:gd name="connsiteX1" fmla="*/ 6520480 w 6520480"/>
              <a:gd name="connsiteY1" fmla="*/ 0 h 6858000"/>
              <a:gd name="connsiteX2" fmla="*/ 6520480 w 6520480"/>
              <a:gd name="connsiteY2" fmla="*/ 6858000 h 6858000"/>
              <a:gd name="connsiteX3" fmla="*/ 0 w 65204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0480" h="6858000">
                <a:moveTo>
                  <a:pt x="0" y="0"/>
                </a:moveTo>
                <a:lnTo>
                  <a:pt x="6520480" y="0"/>
                </a:lnTo>
                <a:lnTo>
                  <a:pt x="65204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80E6761-E5AC-F5AD-D20F-26476BC3F3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-1"/>
            <a:ext cx="6096000" cy="6858001"/>
          </a:xfrm>
          <a:custGeom>
            <a:avLst/>
            <a:gdLst>
              <a:gd name="connsiteX0" fmla="*/ 3037171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2382447 w 6096000"/>
              <a:gd name="connsiteY3" fmla="*/ 6858001 h 6858001"/>
              <a:gd name="connsiteX4" fmla="*/ 36402 w 6096000"/>
              <a:gd name="connsiteY4" fmla="*/ 1826893 h 6858001"/>
              <a:gd name="connsiteX5" fmla="*/ 223854 w 6096000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1">
                <a:moveTo>
                  <a:pt x="3037171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D8C3908-AF06-EF3A-F054-6CE5C4E986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32000" y="6429375"/>
            <a:ext cx="360000" cy="1538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87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7301-C5B2-3E98-B944-09CCD2DA0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A0EEF-EB83-0682-4120-4341D12D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92CFB-BD99-D85E-23F3-604D214B5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B107-4D82-4472-87E3-80B2085AA7A0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C97D4-71D4-8953-D598-9B5EEF001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A9F0B-BAB9-B075-18CC-BD79652E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119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D4F1EE-97AD-C1C8-CF42-9578CDB9501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7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01F25F-FF94-35F9-A4BF-39137CA23E5A}"/>
              </a:ext>
            </a:extLst>
          </p:cNvPr>
          <p:cNvSpPr/>
          <p:nvPr/>
        </p:nvSpPr>
        <p:spPr>
          <a:xfrm rot="16200000">
            <a:off x="-9793" y="-379"/>
            <a:ext cx="6857998" cy="683840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1" y="1188631"/>
            <a:ext cx="7268553" cy="1089016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2277647"/>
            <a:ext cx="7271235" cy="108709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Better Stands Logo">
            <a:extLst>
              <a:ext uri="{FF2B5EF4-FFF2-40B4-BE49-F238E27FC236}">
                <a16:creationId xmlns:a16="http://schemas.microsoft.com/office/drawing/2014/main" id="{6023CD42-A372-1EB5-D08C-C033ADF04E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622" y="5101181"/>
            <a:ext cx="1782000" cy="76000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0149-20F1-79E9-CF0B-2606837B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0213" y="3589774"/>
            <a:ext cx="2966726" cy="24622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1600" b="1" cap="none" spc="23" baseline="0" smtClean="0">
                <a:solidFill>
                  <a:schemeClr val="bg1"/>
                </a:solidFill>
                <a:latin typeface="+mj-lt"/>
              </a:defRPr>
            </a:lvl1pPr>
          </a:lstStyle>
          <a:p>
            <a:pPr defTabSz="534604">
              <a:buClr>
                <a:srgbClr val="1746DC"/>
              </a:buClr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776625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F5A498-B573-11DD-690A-52A8D69688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1050" y="0"/>
            <a:ext cx="7599163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3" y="679264"/>
            <a:ext cx="4160837" cy="1630703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2325687"/>
            <a:ext cx="4160837" cy="163070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2" name="Better Stands Logo">
            <a:extLst>
              <a:ext uri="{FF2B5EF4-FFF2-40B4-BE49-F238E27FC236}">
                <a16:creationId xmlns:a16="http://schemas.microsoft.com/office/drawing/2014/main" id="{F42B808C-54C6-941B-9F4A-EE00FEDD20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13" y="5560258"/>
            <a:ext cx="2030400" cy="86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36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45850C-520A-A956-46DD-FA5870AB4B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6400" y="-1"/>
            <a:ext cx="6702891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640E75-22F5-9FD2-89DB-512C3C65A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3" y="2080684"/>
            <a:ext cx="5665787" cy="1089016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2" y="3209733"/>
            <a:ext cx="5665787" cy="1089016"/>
          </a:xfrm>
        </p:spPr>
        <p:txBody>
          <a:bodyPr anchor="t"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CE9712-F02B-F5C1-D032-D76996679F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13" y="430213"/>
            <a:ext cx="168819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94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2E4F854-1B01-330F-85EB-958C8CF85F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7243" y="-263236"/>
            <a:ext cx="9094757" cy="700056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E135B49-A5F0-0780-DA91-84B80AFE7498}"/>
              </a:ext>
            </a:extLst>
          </p:cNvPr>
          <p:cNvSpPr/>
          <p:nvPr/>
        </p:nvSpPr>
        <p:spPr>
          <a:xfrm>
            <a:off x="3490453" y="-263235"/>
            <a:ext cx="8698978" cy="6630237"/>
          </a:xfrm>
          <a:custGeom>
            <a:avLst/>
            <a:gdLst>
              <a:gd name="connsiteX0" fmla="*/ 3716336 w 9159160"/>
              <a:gd name="connsiteY0" fmla="*/ 6940101 h 6980981"/>
              <a:gd name="connsiteX1" fmla="*/ 3137978 w 9159160"/>
              <a:gd name="connsiteY1" fmla="*/ 6729668 h 6980981"/>
              <a:gd name="connsiteX2" fmla="*/ 10815 w 9159160"/>
              <a:gd name="connsiteY2" fmla="*/ 25409 h 6980981"/>
              <a:gd name="connsiteX3" fmla="*/ 0 w 9159160"/>
              <a:gd name="connsiteY3" fmla="*/ 0 h 6980981"/>
              <a:gd name="connsiteX4" fmla="*/ 9159160 w 9159160"/>
              <a:gd name="connsiteY4" fmla="*/ 0 h 6980981"/>
              <a:gd name="connsiteX5" fmla="*/ 9159160 w 9159160"/>
              <a:gd name="connsiteY5" fmla="*/ 4402808 h 6980981"/>
              <a:gd name="connsiteX6" fmla="*/ 3716336 w 9159160"/>
              <a:gd name="connsiteY6" fmla="*/ 6940101 h 698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9160" h="6980981">
                <a:moveTo>
                  <a:pt x="3716336" y="6940101"/>
                </a:moveTo>
                <a:cubicBezTo>
                  <a:pt x="3498471" y="7041668"/>
                  <a:pt x="3239576" y="6947466"/>
                  <a:pt x="3137978" y="6729668"/>
                </a:cubicBezTo>
                <a:lnTo>
                  <a:pt x="10815" y="25409"/>
                </a:lnTo>
                <a:cubicBezTo>
                  <a:pt x="6895" y="17029"/>
                  <a:pt x="3380" y="8515"/>
                  <a:pt x="0" y="0"/>
                </a:cubicBezTo>
                <a:lnTo>
                  <a:pt x="9159160" y="0"/>
                </a:lnTo>
                <a:lnTo>
                  <a:pt x="9159160" y="4402808"/>
                </a:lnTo>
                <a:lnTo>
                  <a:pt x="3716336" y="6940101"/>
                </a:lnTo>
                <a:close/>
              </a:path>
            </a:pathLst>
          </a:custGeom>
          <a:solidFill>
            <a:srgbClr val="0047AB"/>
          </a:solidFill>
          <a:ln w="6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9ED9B1-ADD7-7DDA-2637-4B7850DE56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16" r="12773"/>
          <a:stretch/>
        </p:blipFill>
        <p:spPr>
          <a:xfrm>
            <a:off x="3726395" y="-263237"/>
            <a:ext cx="8465606" cy="6287519"/>
          </a:xfrm>
          <a:custGeom>
            <a:avLst/>
            <a:gdLst>
              <a:gd name="connsiteX0" fmla="*/ 0 w 8465606"/>
              <a:gd name="connsiteY0" fmla="*/ 0 h 6287519"/>
              <a:gd name="connsiteX1" fmla="*/ 8465606 w 8465606"/>
              <a:gd name="connsiteY1" fmla="*/ 0 h 6287519"/>
              <a:gd name="connsiteX2" fmla="*/ 8465606 w 8465606"/>
              <a:gd name="connsiteY2" fmla="*/ 4181599 h 6287519"/>
              <a:gd name="connsiteX3" fmla="*/ 3948133 w 8465606"/>
              <a:gd name="connsiteY3" fmla="*/ 6287519 h 6287519"/>
              <a:gd name="connsiteX4" fmla="*/ 2698420 w 8465606"/>
              <a:gd name="connsiteY4" fmla="*/ 6287519 h 6287519"/>
              <a:gd name="connsiteX5" fmla="*/ 0 w 8465606"/>
              <a:gd name="connsiteY5" fmla="*/ 502432 h 6287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5606" h="6287519">
                <a:moveTo>
                  <a:pt x="0" y="0"/>
                </a:moveTo>
                <a:lnTo>
                  <a:pt x="8465606" y="0"/>
                </a:lnTo>
                <a:lnTo>
                  <a:pt x="8465606" y="4181599"/>
                </a:lnTo>
                <a:lnTo>
                  <a:pt x="3948133" y="6287519"/>
                </a:lnTo>
                <a:lnTo>
                  <a:pt x="2698420" y="6287519"/>
                </a:lnTo>
                <a:lnTo>
                  <a:pt x="0" y="502432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0228F5-A4E5-AB72-0B23-79DBD308BB4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87" t="11454" r="13144" b="-24599"/>
          <a:stretch>
            <a:fillRect/>
          </a:stretch>
        </p:blipFill>
        <p:spPr>
          <a:xfrm>
            <a:off x="4668253" y="0"/>
            <a:ext cx="7523748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4" y="2748438"/>
            <a:ext cx="4238040" cy="1089016"/>
          </a:xfrm>
        </p:spPr>
        <p:txBody>
          <a:bodyPr anchor="b"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3877487"/>
            <a:ext cx="4238040" cy="1628779"/>
          </a:xfrm>
        </p:spPr>
        <p:txBody>
          <a:bodyPr anchor="t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931193-64EE-AA0E-21BF-7E5E9D474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0213" y="5957729"/>
            <a:ext cx="2966726" cy="24622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GB" sz="1600" b="1" cap="none" spc="23" baseline="0" smtClean="0">
                <a:solidFill>
                  <a:schemeClr val="bg2"/>
                </a:solidFill>
                <a:latin typeface="+mj-lt"/>
              </a:defRPr>
            </a:lvl1pPr>
          </a:lstStyle>
          <a:p>
            <a:pPr defTabSz="534604">
              <a:buClr>
                <a:srgbClr val="1746DC"/>
              </a:buClr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6" name="Better Stands Logo">
            <a:extLst>
              <a:ext uri="{FF2B5EF4-FFF2-40B4-BE49-F238E27FC236}">
                <a16:creationId xmlns:a16="http://schemas.microsoft.com/office/drawing/2014/main" id="{730F88B8-B517-33BD-1514-091F382AAE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213" y="430213"/>
            <a:ext cx="2030400" cy="86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72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F5A498-B573-11DD-690A-52A8D69688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7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9CCF78-01F7-E86A-900F-9FA0D7E94211}"/>
              </a:ext>
            </a:extLst>
          </p:cNvPr>
          <p:cNvSpPr/>
          <p:nvPr/>
        </p:nvSpPr>
        <p:spPr>
          <a:xfrm rot="16200000">
            <a:off x="-66674" y="66676"/>
            <a:ext cx="6857998" cy="672464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1" y="2339984"/>
            <a:ext cx="5663999" cy="1089016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3429000"/>
            <a:ext cx="5666089" cy="108901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2" name="Better Stands Logo">
            <a:extLst>
              <a:ext uri="{FF2B5EF4-FFF2-40B4-BE49-F238E27FC236}">
                <a16:creationId xmlns:a16="http://schemas.microsoft.com/office/drawing/2014/main" id="{8DE119C9-0495-46F7-FCF7-585D6E6A06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13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07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A47D34E-9913-84EA-9B8F-C3E0D5896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3" y="1798297"/>
            <a:ext cx="4160837" cy="1630703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FC2C0A4-3AC6-8D6C-5483-FD422F3393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3444720"/>
            <a:ext cx="4160837" cy="163070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F3F0DE-0103-30C9-37D5-15C7930A21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1050" y="0"/>
            <a:ext cx="7599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327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opti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9E6CDB0-B52E-42CF-86FC-9A26EB4A7B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6400" y="-1"/>
            <a:ext cx="6702891" cy="68580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FDE6A33-51F0-F083-B730-138466732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12191998" cy="6857999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3" y="2617211"/>
            <a:ext cx="5395399" cy="1087092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4" y="3704303"/>
            <a:ext cx="5397390" cy="108901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51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option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4" y="3076490"/>
            <a:ext cx="4179574" cy="1630703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4" y="4707193"/>
            <a:ext cx="4181116" cy="163070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  <p:sp>
        <p:nvSpPr>
          <p:cNvPr id="3" name="Freeform 9">
            <a:extLst>
              <a:ext uri="{FF2B5EF4-FFF2-40B4-BE49-F238E27FC236}">
                <a16:creationId xmlns:a16="http://schemas.microsoft.com/office/drawing/2014/main" id="{E0B6A285-002E-D193-3378-5D244916B87E}"/>
              </a:ext>
            </a:extLst>
          </p:cNvPr>
          <p:cNvSpPr/>
          <p:nvPr/>
        </p:nvSpPr>
        <p:spPr>
          <a:xfrm>
            <a:off x="3490453" y="-263235"/>
            <a:ext cx="8698978" cy="6630237"/>
          </a:xfrm>
          <a:custGeom>
            <a:avLst/>
            <a:gdLst>
              <a:gd name="connsiteX0" fmla="*/ 3716336 w 9159160"/>
              <a:gd name="connsiteY0" fmla="*/ 6940101 h 6980981"/>
              <a:gd name="connsiteX1" fmla="*/ 3137978 w 9159160"/>
              <a:gd name="connsiteY1" fmla="*/ 6729668 h 6980981"/>
              <a:gd name="connsiteX2" fmla="*/ 10815 w 9159160"/>
              <a:gd name="connsiteY2" fmla="*/ 25409 h 6980981"/>
              <a:gd name="connsiteX3" fmla="*/ 0 w 9159160"/>
              <a:gd name="connsiteY3" fmla="*/ 0 h 6980981"/>
              <a:gd name="connsiteX4" fmla="*/ 9159160 w 9159160"/>
              <a:gd name="connsiteY4" fmla="*/ 0 h 6980981"/>
              <a:gd name="connsiteX5" fmla="*/ 9159160 w 9159160"/>
              <a:gd name="connsiteY5" fmla="*/ 4402808 h 6980981"/>
              <a:gd name="connsiteX6" fmla="*/ 3716336 w 9159160"/>
              <a:gd name="connsiteY6" fmla="*/ 6940101 h 698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9160" h="6980981">
                <a:moveTo>
                  <a:pt x="3716336" y="6940101"/>
                </a:moveTo>
                <a:cubicBezTo>
                  <a:pt x="3498471" y="7041668"/>
                  <a:pt x="3239576" y="6947466"/>
                  <a:pt x="3137978" y="6729668"/>
                </a:cubicBezTo>
                <a:lnTo>
                  <a:pt x="10815" y="25409"/>
                </a:lnTo>
                <a:cubicBezTo>
                  <a:pt x="6895" y="17029"/>
                  <a:pt x="3380" y="8515"/>
                  <a:pt x="0" y="0"/>
                </a:cubicBezTo>
                <a:lnTo>
                  <a:pt x="9159160" y="0"/>
                </a:lnTo>
                <a:lnTo>
                  <a:pt x="9159160" y="4402808"/>
                </a:lnTo>
                <a:lnTo>
                  <a:pt x="3716336" y="6940101"/>
                </a:lnTo>
                <a:close/>
              </a:path>
            </a:pathLst>
          </a:custGeom>
          <a:solidFill>
            <a:srgbClr val="0047AB"/>
          </a:solidFill>
          <a:ln w="6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4DAF2-1835-440A-5ED5-A4B0B9AEE9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16" r="12773"/>
          <a:stretch/>
        </p:blipFill>
        <p:spPr>
          <a:xfrm>
            <a:off x="3726395" y="-263237"/>
            <a:ext cx="8465606" cy="6287519"/>
          </a:xfrm>
          <a:custGeom>
            <a:avLst/>
            <a:gdLst>
              <a:gd name="connsiteX0" fmla="*/ 0 w 8465606"/>
              <a:gd name="connsiteY0" fmla="*/ 0 h 6287519"/>
              <a:gd name="connsiteX1" fmla="*/ 8465606 w 8465606"/>
              <a:gd name="connsiteY1" fmla="*/ 0 h 6287519"/>
              <a:gd name="connsiteX2" fmla="*/ 8465606 w 8465606"/>
              <a:gd name="connsiteY2" fmla="*/ 4181599 h 6287519"/>
              <a:gd name="connsiteX3" fmla="*/ 3948133 w 8465606"/>
              <a:gd name="connsiteY3" fmla="*/ 6287519 h 6287519"/>
              <a:gd name="connsiteX4" fmla="*/ 2698420 w 8465606"/>
              <a:gd name="connsiteY4" fmla="*/ 6287519 h 6287519"/>
              <a:gd name="connsiteX5" fmla="*/ 0 w 8465606"/>
              <a:gd name="connsiteY5" fmla="*/ 502432 h 6287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5606" h="6287519">
                <a:moveTo>
                  <a:pt x="0" y="0"/>
                </a:moveTo>
                <a:lnTo>
                  <a:pt x="8465606" y="0"/>
                </a:lnTo>
                <a:lnTo>
                  <a:pt x="8465606" y="4181599"/>
                </a:lnTo>
                <a:lnTo>
                  <a:pt x="3948133" y="6287519"/>
                </a:lnTo>
                <a:lnTo>
                  <a:pt x="2698420" y="6287519"/>
                </a:lnTo>
                <a:lnTo>
                  <a:pt x="0" y="5024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96032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option 4 COLOU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4" y="3076490"/>
            <a:ext cx="4179574" cy="1630703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4" y="4707193"/>
            <a:ext cx="4181116" cy="163070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FD49A82-F1AA-2505-C63A-FBE85C5AC9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7243" y="-263236"/>
            <a:ext cx="9094757" cy="7000569"/>
          </a:xfrm>
          <a:prstGeom prst="rect">
            <a:avLst/>
          </a:prstGeom>
        </p:spPr>
      </p:pic>
      <p:sp>
        <p:nvSpPr>
          <p:cNvPr id="7" name="Freeform 9">
            <a:extLst>
              <a:ext uri="{FF2B5EF4-FFF2-40B4-BE49-F238E27FC236}">
                <a16:creationId xmlns:a16="http://schemas.microsoft.com/office/drawing/2014/main" id="{E669498B-BBD6-36BF-B830-1491EF08C2A2}"/>
              </a:ext>
            </a:extLst>
          </p:cNvPr>
          <p:cNvSpPr/>
          <p:nvPr/>
        </p:nvSpPr>
        <p:spPr>
          <a:xfrm>
            <a:off x="3490453" y="-263235"/>
            <a:ext cx="8698978" cy="6630237"/>
          </a:xfrm>
          <a:custGeom>
            <a:avLst/>
            <a:gdLst>
              <a:gd name="connsiteX0" fmla="*/ 3716336 w 9159160"/>
              <a:gd name="connsiteY0" fmla="*/ 6940101 h 6980981"/>
              <a:gd name="connsiteX1" fmla="*/ 3137978 w 9159160"/>
              <a:gd name="connsiteY1" fmla="*/ 6729668 h 6980981"/>
              <a:gd name="connsiteX2" fmla="*/ 10815 w 9159160"/>
              <a:gd name="connsiteY2" fmla="*/ 25409 h 6980981"/>
              <a:gd name="connsiteX3" fmla="*/ 0 w 9159160"/>
              <a:gd name="connsiteY3" fmla="*/ 0 h 6980981"/>
              <a:gd name="connsiteX4" fmla="*/ 9159160 w 9159160"/>
              <a:gd name="connsiteY4" fmla="*/ 0 h 6980981"/>
              <a:gd name="connsiteX5" fmla="*/ 9159160 w 9159160"/>
              <a:gd name="connsiteY5" fmla="*/ 4402808 h 6980981"/>
              <a:gd name="connsiteX6" fmla="*/ 3716336 w 9159160"/>
              <a:gd name="connsiteY6" fmla="*/ 6940101 h 698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9160" h="6980981">
                <a:moveTo>
                  <a:pt x="3716336" y="6940101"/>
                </a:moveTo>
                <a:cubicBezTo>
                  <a:pt x="3498471" y="7041668"/>
                  <a:pt x="3239576" y="6947466"/>
                  <a:pt x="3137978" y="6729668"/>
                </a:cubicBezTo>
                <a:lnTo>
                  <a:pt x="10815" y="25409"/>
                </a:lnTo>
                <a:cubicBezTo>
                  <a:pt x="6895" y="17029"/>
                  <a:pt x="3380" y="8515"/>
                  <a:pt x="0" y="0"/>
                </a:cubicBezTo>
                <a:lnTo>
                  <a:pt x="9159160" y="0"/>
                </a:lnTo>
                <a:lnTo>
                  <a:pt x="9159160" y="4402808"/>
                </a:lnTo>
                <a:lnTo>
                  <a:pt x="3716336" y="6940101"/>
                </a:lnTo>
                <a:close/>
              </a:path>
            </a:pathLst>
          </a:custGeom>
          <a:solidFill>
            <a:srgbClr val="0047AB"/>
          </a:solidFill>
          <a:ln w="6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71E81A-BD5A-9E37-A25A-481518C33C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216" r="12773"/>
          <a:stretch/>
        </p:blipFill>
        <p:spPr>
          <a:xfrm>
            <a:off x="3726395" y="-263237"/>
            <a:ext cx="8465606" cy="6287519"/>
          </a:xfrm>
          <a:custGeom>
            <a:avLst/>
            <a:gdLst>
              <a:gd name="connsiteX0" fmla="*/ 0 w 8465606"/>
              <a:gd name="connsiteY0" fmla="*/ 0 h 6287519"/>
              <a:gd name="connsiteX1" fmla="*/ 8465606 w 8465606"/>
              <a:gd name="connsiteY1" fmla="*/ 0 h 6287519"/>
              <a:gd name="connsiteX2" fmla="*/ 8465606 w 8465606"/>
              <a:gd name="connsiteY2" fmla="*/ 4181599 h 6287519"/>
              <a:gd name="connsiteX3" fmla="*/ 3948133 w 8465606"/>
              <a:gd name="connsiteY3" fmla="*/ 6287519 h 6287519"/>
              <a:gd name="connsiteX4" fmla="*/ 2698420 w 8465606"/>
              <a:gd name="connsiteY4" fmla="*/ 6287519 h 6287519"/>
              <a:gd name="connsiteX5" fmla="*/ 0 w 8465606"/>
              <a:gd name="connsiteY5" fmla="*/ 502432 h 6287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5606" h="6287519">
                <a:moveTo>
                  <a:pt x="0" y="0"/>
                </a:moveTo>
                <a:lnTo>
                  <a:pt x="8465606" y="0"/>
                </a:lnTo>
                <a:lnTo>
                  <a:pt x="8465606" y="4181599"/>
                </a:lnTo>
                <a:lnTo>
                  <a:pt x="3948133" y="6287519"/>
                </a:lnTo>
                <a:lnTo>
                  <a:pt x="2698420" y="6287519"/>
                </a:lnTo>
                <a:lnTo>
                  <a:pt x="0" y="5024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4892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091E02-4259-1ADD-2778-1E10CA7479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l="1" t="34990" r="12749"/>
          <a:stretch>
            <a:fillRect/>
          </a:stretch>
        </p:blipFill>
        <p:spPr>
          <a:xfrm>
            <a:off x="3723825" y="0"/>
            <a:ext cx="8468176" cy="630942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4" y="3076490"/>
            <a:ext cx="4179574" cy="1630703"/>
          </a:xfr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4" y="4707193"/>
            <a:ext cx="4181116" cy="163070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215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14" y="3076490"/>
            <a:ext cx="4179574" cy="163070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4" y="4707193"/>
            <a:ext cx="4181116" cy="163070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8" name="Better Stands Logo">
            <a:extLst>
              <a:ext uri="{FF2B5EF4-FFF2-40B4-BE49-F238E27FC236}">
                <a16:creationId xmlns:a16="http://schemas.microsoft.com/office/drawing/2014/main" id="{0F3390C3-3B90-3BB6-E463-2E6E8DD8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214" y="430213"/>
            <a:ext cx="1266155" cy="54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589A40-B2B6-3F28-5C0D-F7565C37DC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16" r="12773"/>
          <a:stretch/>
        </p:blipFill>
        <p:spPr>
          <a:xfrm>
            <a:off x="3726395" y="0"/>
            <a:ext cx="8465606" cy="6287519"/>
          </a:xfrm>
          <a:custGeom>
            <a:avLst/>
            <a:gdLst>
              <a:gd name="connsiteX0" fmla="*/ 0 w 8465606"/>
              <a:gd name="connsiteY0" fmla="*/ 0 h 6287519"/>
              <a:gd name="connsiteX1" fmla="*/ 8465606 w 8465606"/>
              <a:gd name="connsiteY1" fmla="*/ 0 h 6287519"/>
              <a:gd name="connsiteX2" fmla="*/ 8465606 w 8465606"/>
              <a:gd name="connsiteY2" fmla="*/ 4181599 h 6287519"/>
              <a:gd name="connsiteX3" fmla="*/ 3948133 w 8465606"/>
              <a:gd name="connsiteY3" fmla="*/ 6287519 h 6287519"/>
              <a:gd name="connsiteX4" fmla="*/ 2698420 w 8465606"/>
              <a:gd name="connsiteY4" fmla="*/ 6287519 h 6287519"/>
              <a:gd name="connsiteX5" fmla="*/ 0 w 8465606"/>
              <a:gd name="connsiteY5" fmla="*/ 502432 h 6287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5606" h="6287519">
                <a:moveTo>
                  <a:pt x="0" y="0"/>
                </a:moveTo>
                <a:lnTo>
                  <a:pt x="8465606" y="0"/>
                </a:lnTo>
                <a:lnTo>
                  <a:pt x="8465606" y="4181599"/>
                </a:lnTo>
                <a:lnTo>
                  <a:pt x="3948133" y="6287519"/>
                </a:lnTo>
                <a:lnTo>
                  <a:pt x="2698420" y="6287519"/>
                </a:lnTo>
                <a:lnTo>
                  <a:pt x="0" y="5024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69583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7735D7-1EF5-7279-1D74-9FD0E6114CB8}"/>
              </a:ext>
            </a:extLst>
          </p:cNvPr>
          <p:cNvSpPr txBox="1"/>
          <p:nvPr/>
        </p:nvSpPr>
        <p:spPr>
          <a:xfrm>
            <a:off x="430213" y="2100884"/>
            <a:ext cx="3989387" cy="26588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any questions, please email </a:t>
            </a:r>
            <a:r>
              <a:rPr lang="en-US" dirty="0">
                <a:solidFill>
                  <a:schemeClr val="accent1"/>
                </a:solidFill>
              </a:rPr>
              <a:t>info@betterstands.org </a:t>
            </a:r>
            <a:r>
              <a:rPr lang="en-US" dirty="0">
                <a:solidFill>
                  <a:schemeClr val="bg1"/>
                </a:solidFill>
              </a:rPr>
              <a:t>and a member of the team will get back to you.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621954-F2FF-05CB-E0F4-DEE0EC3DD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553555"/>
            <a:ext cx="4311450" cy="54732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Text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2E01B-3C9D-F4C9-9765-4576AA24CD63}"/>
              </a:ext>
            </a:extLst>
          </p:cNvPr>
          <p:cNvSpPr txBox="1"/>
          <p:nvPr/>
        </p:nvSpPr>
        <p:spPr>
          <a:xfrm>
            <a:off x="9602788" y="6134452"/>
            <a:ext cx="215899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0" i="0" dirty="0">
                <a:solidFill>
                  <a:schemeClr val="accent1"/>
                </a:solidFill>
                <a:latin typeface="+mn-lt"/>
                <a:ea typeface="Roboto Light" panose="02000000000000000000" pitchFamily="2" charset="0"/>
              </a:rPr>
              <a:t>betterstands.info</a:t>
            </a:r>
          </a:p>
        </p:txBody>
      </p:sp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C3AA8657-3AB0-2958-B389-42F3D783A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213" y="5634200"/>
            <a:ext cx="185702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109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792D04-F427-7519-7B67-2773B3643D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7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9CCF78-01F7-E86A-900F-9FA0D7E94211}"/>
              </a:ext>
            </a:extLst>
          </p:cNvPr>
          <p:cNvSpPr/>
          <p:nvPr/>
        </p:nvSpPr>
        <p:spPr>
          <a:xfrm rot="16200000">
            <a:off x="346755" y="-346753"/>
            <a:ext cx="6857998" cy="7551505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7735D7-1EF5-7279-1D74-9FD0E6114CB8}"/>
              </a:ext>
            </a:extLst>
          </p:cNvPr>
          <p:cNvSpPr txBox="1"/>
          <p:nvPr/>
        </p:nvSpPr>
        <p:spPr>
          <a:xfrm>
            <a:off x="430213" y="2295526"/>
            <a:ext cx="3989387" cy="3335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any questions, please email </a:t>
            </a:r>
            <a:r>
              <a:rPr lang="en-US" dirty="0">
                <a:solidFill>
                  <a:schemeClr val="accent1"/>
                </a:solidFill>
              </a:rPr>
              <a:t>info@betterstands.org </a:t>
            </a:r>
            <a:r>
              <a:rPr lang="en-US" dirty="0">
                <a:solidFill>
                  <a:schemeClr val="bg1"/>
                </a:solidFill>
              </a:rPr>
              <a:t>and a member of the team will get back to you.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621954-F2FF-05CB-E0F4-DEE0EC3DD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557338"/>
            <a:ext cx="9629845" cy="55733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Text</a:t>
            </a:r>
            <a:endParaRPr lang="en-US" dirty="0"/>
          </a:p>
        </p:txBody>
      </p:sp>
      <p:pic>
        <p:nvPicPr>
          <p:cNvPr id="7" name="Better Stands Logo">
            <a:extLst>
              <a:ext uri="{FF2B5EF4-FFF2-40B4-BE49-F238E27FC236}">
                <a16:creationId xmlns:a16="http://schemas.microsoft.com/office/drawing/2014/main" id="{186BABCB-2F88-0460-F911-17A395C369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622" y="5666198"/>
            <a:ext cx="1782000" cy="76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340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97CA6CE-8582-A9CA-0B69-B2CB1516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134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AC2E-A3A4-3BD6-7208-56E247923E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57226"/>
            <a:ext cx="10515600" cy="404132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0098DE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9D4288-F681-7B0F-5926-6E2F0535C5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1658817"/>
            <a:ext cx="10874375" cy="44211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800">
                <a:solidFill>
                  <a:srgbClr val="051D41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2EF15-0387-5B6A-B4FF-8D79195AAE51}"/>
              </a:ext>
            </a:extLst>
          </p:cNvPr>
          <p:cNvSpPr txBox="1"/>
          <p:nvPr userDrawn="1"/>
        </p:nvSpPr>
        <p:spPr>
          <a:xfrm>
            <a:off x="5782962" y="-4201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FEF4E9-0524-D27D-F557-4A12CC93929A}"/>
              </a:ext>
            </a:extLst>
          </p:cNvPr>
          <p:cNvSpPr txBox="1"/>
          <p:nvPr userDrawn="1"/>
        </p:nvSpPr>
        <p:spPr>
          <a:xfrm>
            <a:off x="11533188" y="6210000"/>
            <a:ext cx="500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D2E53207-4EA8-E34D-A3E3-B1E5BC6725B8}" type="slidenum">
              <a:rPr lang="en-AE" sz="1400" b="0" i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AE" b="0" i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26AFF5-58BA-2A07-85EB-D4AB5053FF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6625" y="648000"/>
            <a:ext cx="1196563" cy="4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7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3" y="1557338"/>
            <a:ext cx="11329987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/>
          <a:lstStyle/>
          <a:p>
            <a:pPr lvl="4"/>
            <a:r>
              <a:rPr lang="en-GB" cap="none" baseline="0"/>
              <a:t>This is your footer/source text area</a:t>
            </a:r>
          </a:p>
        </p:txBody>
      </p:sp>
    </p:spTree>
    <p:extLst>
      <p:ext uri="{BB962C8B-B14F-4D97-AF65-F5344CB8AC3E}">
        <p14:creationId xmlns:p14="http://schemas.microsoft.com/office/powerpoint/2010/main" val="3699716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3" y="2029170"/>
            <a:ext cx="11329987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/>
          <a:lstStyle/>
          <a:p>
            <a:pPr lvl="4"/>
            <a:r>
              <a:rPr lang="en-GB" cap="none" baseline="0"/>
              <a:t>This is your footer/source text area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42034-3515-3CFC-0DB4-FE5E11823E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0213" y="1557338"/>
            <a:ext cx="11312774" cy="471833"/>
          </a:xfrm>
        </p:spPr>
        <p:txBody>
          <a:bodyPr wrap="square"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104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1557338"/>
            <a:ext cx="5449786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8465C30-4FF3-B92C-B7C9-B9D1B95724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646" y="1557338"/>
            <a:ext cx="5449786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38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2029170"/>
            <a:ext cx="5449786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8465C30-4FF3-B92C-B7C9-B9D1B95724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646" y="2029170"/>
            <a:ext cx="5449786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FA47E-2503-DC11-2262-C28A35C453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0214" y="1557338"/>
            <a:ext cx="5449786" cy="471833"/>
          </a:xfrm>
        </p:spPr>
        <p:txBody>
          <a:bodyPr wrap="square"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AF0B636-D6A1-3A22-0900-0E5136C9E4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9646" y="1557338"/>
            <a:ext cx="5449786" cy="471833"/>
          </a:xfrm>
        </p:spPr>
        <p:txBody>
          <a:bodyPr wrap="square"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20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8000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9448591-29A3-0243-6422-244D5F755F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4199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91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2029170"/>
            <a:ext cx="3456000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8000" y="2029170"/>
            <a:ext cx="3456000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9448591-29A3-0243-6422-244D5F755F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4199" y="2029170"/>
            <a:ext cx="3456000" cy="4174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C7AF4-5568-DB2D-CE19-F2A8FC950F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427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29BF425-5250-3CD2-6A59-C9C15E3C2C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67213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6F98316-2137-DB1A-8B18-52C1C6689BD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291513" y="1557338"/>
            <a:ext cx="3456000" cy="471833"/>
          </a:xfrm>
        </p:spPr>
        <p:txBody>
          <a:bodyPr bIns="216000" anchor="t">
            <a:spAutoFit/>
          </a:bodyPr>
          <a:lstStyle>
            <a:lvl1pPr algn="l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95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ource or footer text placeholder">
            <a:extLst>
              <a:ext uri="{FF2B5EF4-FFF2-40B4-BE49-F238E27FC236}">
                <a16:creationId xmlns:a16="http://schemas.microsoft.com/office/drawing/2014/main" id="{F54006D4-3C5E-2672-DB36-9848672CB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6429374"/>
            <a:ext cx="5664200" cy="428626"/>
          </a:xfrm>
        </p:spPr>
        <p:txBody>
          <a:bodyPr/>
          <a:lstStyle/>
          <a:p>
            <a:pPr lvl="4"/>
            <a:r>
              <a:rPr lang="en-GB" cap="none" baseline="0"/>
              <a:t>This is your footer/source text area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5DE3558F-DEBD-0C13-020A-DB32F4D734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1801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C084DFC-3D77-8CEB-4F64-17DEE32670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68000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BF49BF9-1A5C-2D5A-98A7-F232DA026E4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04199" y="3788350"/>
            <a:ext cx="3456000" cy="2401006"/>
          </a:xfrm>
        </p:spPr>
        <p:txBody>
          <a:bodyPr tIns="216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6D0E062-D83F-902C-E481-F23DA41F013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1801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47BE15C-E231-B095-9682-13BC17B47F9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367213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5DAF8AEE-98DD-69A5-4905-F7E31C5C5D2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04199" y="1557338"/>
            <a:ext cx="3456000" cy="2196000"/>
          </a:xfrm>
          <a:prstGeom prst="round2SameRect">
            <a:avLst>
              <a:gd name="adj1" fmla="val 7992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563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21474"/>
            <a:ext cx="9629845" cy="68210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2DE02A7-1538-1465-1FAE-E220FBFD56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67999" y="1557338"/>
            <a:ext cx="7392199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94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k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 descr="A group of check marks&#10;&#10;AI-generated content may be incorrect.">
            <a:extLst>
              <a:ext uri="{FF2B5EF4-FFF2-40B4-BE49-F238E27FC236}">
                <a16:creationId xmlns:a16="http://schemas.microsoft.com/office/drawing/2014/main" id="{70ECA5FA-DF63-F243-830F-CDDC75BEC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6400" y="1112314"/>
            <a:ext cx="5435600" cy="57456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21474"/>
            <a:ext cx="6495742" cy="68210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1557338"/>
            <a:ext cx="6497528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key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 descr="A group of check marks&#10;&#10;AI-generated content may be incorrect.">
            <a:extLst>
              <a:ext uri="{FF2B5EF4-FFF2-40B4-BE49-F238E27FC236}">
                <a16:creationId xmlns:a16="http://schemas.microsoft.com/office/drawing/2014/main" id="{70ECA5FA-DF63-F243-830F-CDDC75BEC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6400" y="1112314"/>
            <a:ext cx="5435600" cy="574568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D4E2A6-0279-6191-9074-B789F331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85" y="387747"/>
            <a:ext cx="6578399" cy="377402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3C4D3DC4-BF28-2C98-65AC-2D9C6CCCAD69}"/>
              </a:ext>
            </a:extLst>
          </p:cNvPr>
          <p:cNvSpPr txBox="1">
            <a:spLocks/>
          </p:cNvSpPr>
          <p:nvPr userDrawn="1"/>
        </p:nvSpPr>
        <p:spPr>
          <a:xfrm>
            <a:off x="792000" y="6429375"/>
            <a:ext cx="41148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 cap="all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/  PRESENTATION TITLE  /   DATE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7093A6D5-1F97-45A2-556D-203521D97681}"/>
              </a:ext>
            </a:extLst>
          </p:cNvPr>
          <p:cNvSpPr txBox="1">
            <a:spLocks/>
          </p:cNvSpPr>
          <p:nvPr userDrawn="1"/>
        </p:nvSpPr>
        <p:spPr>
          <a:xfrm>
            <a:off x="432000" y="6429375"/>
            <a:ext cx="3600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33DA330-9AB1-534E-2C0D-8225838530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15" y="2818209"/>
            <a:ext cx="954013" cy="864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082BBAC-2738-D6F3-8974-1FB3C1C6D2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15" y="4079080"/>
            <a:ext cx="954013" cy="864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9CE5350-CB47-A321-F33A-6658FDE731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215" y="5339950"/>
            <a:ext cx="954013" cy="864000"/>
          </a:xfrm>
          <a:prstGeom prst="rect">
            <a:avLst/>
          </a:prstGeom>
        </p:spPr>
      </p:pic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1DEB5799-FE98-CA50-6ADE-C62103433DB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513696" y="1732467"/>
            <a:ext cx="8777288" cy="400050"/>
          </a:xfrm>
        </p:spPr>
        <p:txBody>
          <a:bodyPr/>
          <a:lstStyle/>
          <a:p>
            <a:r>
              <a:rPr lang="en-GB" sz="1600" b="1" noProof="0">
                <a:solidFill>
                  <a:schemeClr val="accent1"/>
                </a:solidFill>
              </a:rPr>
              <a:t>Question?</a:t>
            </a:r>
          </a:p>
          <a:p>
            <a:r>
              <a:rPr lang="en-GB" sz="1400" noProof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E951133D-6AFC-A710-8F92-75E370A4196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13696" y="2878924"/>
            <a:ext cx="8880475" cy="508000"/>
          </a:xfrm>
        </p:spPr>
        <p:txBody>
          <a:bodyPr/>
          <a:lstStyle/>
          <a:p>
            <a:r>
              <a:rPr lang="en-GB" sz="1600" b="1" noProof="0">
                <a:solidFill>
                  <a:schemeClr val="accent2"/>
                </a:solidFill>
              </a:rPr>
              <a:t>Question</a:t>
            </a:r>
          </a:p>
          <a:p>
            <a:r>
              <a:rPr lang="en-GB" sz="1400" noProof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C54D5F7-4F72-E918-4D55-86F38364981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62101" y="4054957"/>
            <a:ext cx="8983663" cy="801687"/>
          </a:xfrm>
        </p:spPr>
        <p:txBody>
          <a:bodyPr/>
          <a:lstStyle>
            <a:lvl1pPr>
              <a:defRPr/>
            </a:lvl1pPr>
          </a:lstStyle>
          <a:p>
            <a:r>
              <a:rPr lang="en-GB" sz="1800" b="1" noProof="0">
                <a:solidFill>
                  <a:schemeClr val="accent3"/>
                </a:solidFill>
              </a:rPr>
              <a:t>Question</a:t>
            </a:r>
          </a:p>
          <a:p>
            <a:r>
              <a:rPr lang="en-GB" sz="1600" noProof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30A22C39-E0EC-90AA-61DC-614DF2080D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13696" y="5406757"/>
            <a:ext cx="6396038" cy="473075"/>
          </a:xfrm>
        </p:spPr>
        <p:txBody>
          <a:bodyPr/>
          <a:lstStyle/>
          <a:p>
            <a:r>
              <a:rPr lang="en-GB" sz="1600" b="1" noProof="0">
                <a:solidFill>
                  <a:schemeClr val="accent4"/>
                </a:solidFill>
              </a:rPr>
              <a:t>[QUESTION]?</a:t>
            </a:r>
          </a:p>
          <a:p>
            <a:r>
              <a:rPr lang="en-GB" sz="1400" noProof="0">
                <a:solidFill>
                  <a:schemeClr val="tx2">
                    <a:lumMod val="75000"/>
                  </a:schemeClr>
                </a:solidFill>
              </a:rPr>
              <a:t>[Answer]</a:t>
            </a:r>
          </a:p>
          <a:p>
            <a:pPr lvl="0"/>
            <a:endParaRPr lang="en-GB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CCDC2A7D-A609-ED40-CC50-667DAB96C2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585" y="1516346"/>
            <a:ext cx="9540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68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4">
          <p15:clr>
            <a:srgbClr val="FBAE40"/>
          </p15:clr>
        </p15:guide>
        <p15:guide id="2" pos="397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421474"/>
            <a:ext cx="9629845" cy="68210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B9B086-E66C-018B-0947-0C0A9400CA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6922" y="-1"/>
            <a:ext cx="6945078" cy="6858001"/>
          </a:xfrm>
          <a:custGeom>
            <a:avLst/>
            <a:gdLst>
              <a:gd name="connsiteX0" fmla="*/ 3037171 w 6945078"/>
              <a:gd name="connsiteY0" fmla="*/ 0 h 6858001"/>
              <a:gd name="connsiteX1" fmla="*/ 6945078 w 6945078"/>
              <a:gd name="connsiteY1" fmla="*/ 0 h 6858001"/>
              <a:gd name="connsiteX2" fmla="*/ 6945078 w 6945078"/>
              <a:gd name="connsiteY2" fmla="*/ 6858001 h 6858001"/>
              <a:gd name="connsiteX3" fmla="*/ 2382447 w 6945078"/>
              <a:gd name="connsiteY3" fmla="*/ 6858001 h 6858001"/>
              <a:gd name="connsiteX4" fmla="*/ 36402 w 6945078"/>
              <a:gd name="connsiteY4" fmla="*/ 1826893 h 6858001"/>
              <a:gd name="connsiteX5" fmla="*/ 223854 w 6945078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5078" h="6858001">
                <a:moveTo>
                  <a:pt x="3037171" y="0"/>
                </a:moveTo>
                <a:lnTo>
                  <a:pt x="6945078" y="0"/>
                </a:lnTo>
                <a:lnTo>
                  <a:pt x="6945078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213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+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139FB9E-4103-F24C-121E-ED6F364987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2642"/>
          <a:stretch>
            <a:fillRect/>
          </a:stretch>
        </p:blipFill>
        <p:spPr>
          <a:xfrm>
            <a:off x="4822442" y="0"/>
            <a:ext cx="7369558" cy="6858000"/>
          </a:xfrm>
          <a:custGeom>
            <a:avLst/>
            <a:gdLst>
              <a:gd name="connsiteX0" fmla="*/ 0 w 7369558"/>
              <a:gd name="connsiteY0" fmla="*/ 0 h 6858000"/>
              <a:gd name="connsiteX1" fmla="*/ 7369558 w 7369558"/>
              <a:gd name="connsiteY1" fmla="*/ 0 h 6858000"/>
              <a:gd name="connsiteX2" fmla="*/ 7369558 w 7369558"/>
              <a:gd name="connsiteY2" fmla="*/ 6858000 h 6858000"/>
              <a:gd name="connsiteX3" fmla="*/ 0 w 73695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9558" h="6858000">
                <a:moveTo>
                  <a:pt x="0" y="0"/>
                </a:moveTo>
                <a:lnTo>
                  <a:pt x="7369558" y="0"/>
                </a:lnTo>
                <a:lnTo>
                  <a:pt x="73695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E2899-FCFA-7B18-55DC-DEFFF7B08B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801" y="1557338"/>
            <a:ext cx="3456000" cy="46466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898A50D-D8E4-71B7-40B3-46C10E80B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6922" y="-1"/>
            <a:ext cx="6945078" cy="6858001"/>
          </a:xfrm>
          <a:custGeom>
            <a:avLst/>
            <a:gdLst>
              <a:gd name="connsiteX0" fmla="*/ 3037171 w 6945078"/>
              <a:gd name="connsiteY0" fmla="*/ 0 h 6858001"/>
              <a:gd name="connsiteX1" fmla="*/ 6945078 w 6945078"/>
              <a:gd name="connsiteY1" fmla="*/ 0 h 6858001"/>
              <a:gd name="connsiteX2" fmla="*/ 6945078 w 6945078"/>
              <a:gd name="connsiteY2" fmla="*/ 6858001 h 6858001"/>
              <a:gd name="connsiteX3" fmla="*/ 2382447 w 6945078"/>
              <a:gd name="connsiteY3" fmla="*/ 6858001 h 6858001"/>
              <a:gd name="connsiteX4" fmla="*/ 36402 w 6945078"/>
              <a:gd name="connsiteY4" fmla="*/ 1826893 h 6858001"/>
              <a:gd name="connsiteX5" fmla="*/ 223854 w 6945078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5078" h="6858001">
                <a:moveTo>
                  <a:pt x="3037171" y="0"/>
                </a:moveTo>
                <a:lnTo>
                  <a:pt x="6945078" y="0"/>
                </a:lnTo>
                <a:lnTo>
                  <a:pt x="6945078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89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>
          <p15:clr>
            <a:srgbClr val="FBAE40"/>
          </p15:clr>
        </p15:guide>
        <p15:guide id="2" pos="2751">
          <p15:clr>
            <a:srgbClr val="FBAE40"/>
          </p15:clr>
        </p15:guide>
        <p15:guide id="3" pos="4929">
          <p15:clr>
            <a:srgbClr val="FBAE40"/>
          </p15:clr>
        </p15:guide>
        <p15:guide id="4" pos="522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E04DF-6C73-5F5A-82C9-4ED2C25C8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9293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5509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531C7-D555-919C-18D7-83C344CA18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6FE6-3E87-61EC-6C10-25500F44F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Better Stands Logo">
            <a:extLst>
              <a:ext uri="{FF2B5EF4-FFF2-40B4-BE49-F238E27FC236}">
                <a16:creationId xmlns:a16="http://schemas.microsoft.com/office/drawing/2014/main" id="{E2B6D152-EFE8-B8A2-722C-CE0A0DDF6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632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im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ign on a wall&#10;&#10;AI-generated content may be incorrect.">
            <a:extLst>
              <a:ext uri="{FF2B5EF4-FFF2-40B4-BE49-F238E27FC236}">
                <a16:creationId xmlns:a16="http://schemas.microsoft.com/office/drawing/2014/main" id="{3E2D052B-0A43-49FD-622D-4942CAF5D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06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im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ube with white text&#10;&#10;AI-generated content may be incorrect.">
            <a:extLst>
              <a:ext uri="{FF2B5EF4-FFF2-40B4-BE49-F238E27FC236}">
                <a16:creationId xmlns:a16="http://schemas.microsoft.com/office/drawing/2014/main" id="{A8B11103-E80B-0745-5F48-B352ABA15E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074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97CA6CE-8582-A9CA-0B69-B2CB1516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941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5F98B8-8335-2C0C-A757-3A0AA000E3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56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653" y="1557338"/>
            <a:ext cx="5332481" cy="2540529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6652" y="4097867"/>
            <a:ext cx="5332481" cy="545406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541ACD7-98DA-44FE-C2BC-6D4BDA9286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500000">
            <a:off x="-762716" y="1509290"/>
            <a:ext cx="5716437" cy="5177151"/>
          </a:xfrm>
          <a:custGeom>
            <a:avLst/>
            <a:gdLst>
              <a:gd name="connsiteX0" fmla="*/ 5716437 w 5716437"/>
              <a:gd name="connsiteY0" fmla="*/ 0 h 5177151"/>
              <a:gd name="connsiteX1" fmla="*/ 5716437 w 5716437"/>
              <a:gd name="connsiteY1" fmla="*/ 5177151 h 5177151"/>
              <a:gd name="connsiteX2" fmla="*/ 1878404 w 5716437"/>
              <a:gd name="connsiteY2" fmla="*/ 5177151 h 5177151"/>
              <a:gd name="connsiteX3" fmla="*/ 0 w 5716437"/>
              <a:gd name="connsiteY3" fmla="*/ 4301237 h 5177151"/>
              <a:gd name="connsiteX4" fmla="*/ 0 w 5716437"/>
              <a:gd name="connsiteY4" fmla="*/ 3759664 h 5177151"/>
              <a:gd name="connsiteX5" fmla="*/ 1753160 w 5716437"/>
              <a:gd name="connsiteY5" fmla="*/ 0 h 51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6437" h="5177151">
                <a:moveTo>
                  <a:pt x="5716437" y="0"/>
                </a:moveTo>
                <a:lnTo>
                  <a:pt x="5716437" y="5177151"/>
                </a:lnTo>
                <a:lnTo>
                  <a:pt x="1878404" y="5177151"/>
                </a:lnTo>
                <a:lnTo>
                  <a:pt x="0" y="4301237"/>
                </a:lnTo>
                <a:lnTo>
                  <a:pt x="0" y="3759664"/>
                </a:lnTo>
                <a:lnTo>
                  <a:pt x="1753160" y="0"/>
                </a:lnTo>
                <a:close/>
              </a:path>
            </a:pathLst>
          </a:custGeom>
        </p:spPr>
      </p:pic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3851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643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ion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428" y="1016000"/>
            <a:ext cx="5332480" cy="4412191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426" y="5428191"/>
            <a:ext cx="5332481" cy="253724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426" y="430213"/>
            <a:ext cx="1266143" cy="540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A9A9675-D9F0-DDD9-A521-64DCC1DFEA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1"/>
            <a:ext cx="6096000" cy="6858001"/>
          </a:xfrm>
          <a:custGeom>
            <a:avLst/>
            <a:gdLst>
              <a:gd name="connsiteX0" fmla="*/ 3037171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2382447 w 6096000"/>
              <a:gd name="connsiteY3" fmla="*/ 6858001 h 6858001"/>
              <a:gd name="connsiteX4" fmla="*/ 36402 w 6096000"/>
              <a:gd name="connsiteY4" fmla="*/ 1826893 h 6858001"/>
              <a:gd name="connsiteX5" fmla="*/ 223854 w 6096000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1">
                <a:moveTo>
                  <a:pt x="3037171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7B6E0D3-BA69-03E9-CC74-5E5C3976766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792000" y="6429375"/>
            <a:ext cx="41148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/  PRESENTATION TITLE  /   DATE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7072DBB-AF13-5196-8591-740ADFF6B7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32000" y="6429375"/>
            <a:ext cx="360000" cy="1538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1489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ion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3292B-323A-6050-6CA8-B9957961E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428" y="1016000"/>
            <a:ext cx="5224092" cy="4412191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“Click to edit Master title style”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5B051-5002-C60E-1AA9-D37A0703E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426" y="5428191"/>
            <a:ext cx="5224093" cy="253724"/>
          </a:xfrm>
        </p:spPr>
        <p:txBody>
          <a:bodyPr anchor="t">
            <a:noAutofit/>
          </a:bodyPr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author</a:t>
            </a:r>
            <a:endParaRPr lang="en-US"/>
          </a:p>
        </p:txBody>
      </p:sp>
      <p:pic>
        <p:nvPicPr>
          <p:cNvPr id="4" name="Better Stands Logo">
            <a:extLst>
              <a:ext uri="{FF2B5EF4-FFF2-40B4-BE49-F238E27FC236}">
                <a16:creationId xmlns:a16="http://schemas.microsoft.com/office/drawing/2014/main" id="{9A7936F5-498F-9FD3-AD1D-2622AE648A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426" y="430213"/>
            <a:ext cx="1266143" cy="54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2654838-A88E-6C01-97B8-85C4EDFCBB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707"/>
          <a:stretch>
            <a:fillRect/>
          </a:stretch>
        </p:blipFill>
        <p:spPr>
          <a:xfrm>
            <a:off x="5671520" y="0"/>
            <a:ext cx="6520480" cy="6858000"/>
          </a:xfrm>
          <a:custGeom>
            <a:avLst/>
            <a:gdLst>
              <a:gd name="connsiteX0" fmla="*/ 0 w 6520480"/>
              <a:gd name="connsiteY0" fmla="*/ 0 h 6858000"/>
              <a:gd name="connsiteX1" fmla="*/ 6520480 w 6520480"/>
              <a:gd name="connsiteY1" fmla="*/ 0 h 6858000"/>
              <a:gd name="connsiteX2" fmla="*/ 6520480 w 6520480"/>
              <a:gd name="connsiteY2" fmla="*/ 6858000 h 6858000"/>
              <a:gd name="connsiteX3" fmla="*/ 0 w 65204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0480" h="6858000">
                <a:moveTo>
                  <a:pt x="0" y="0"/>
                </a:moveTo>
                <a:lnTo>
                  <a:pt x="6520480" y="0"/>
                </a:lnTo>
                <a:lnTo>
                  <a:pt x="65204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80E6761-E5AC-F5AD-D20F-26476BC3F3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-1"/>
            <a:ext cx="6096000" cy="6858001"/>
          </a:xfrm>
          <a:custGeom>
            <a:avLst/>
            <a:gdLst>
              <a:gd name="connsiteX0" fmla="*/ 3037171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2382447 w 6096000"/>
              <a:gd name="connsiteY3" fmla="*/ 6858001 h 6858001"/>
              <a:gd name="connsiteX4" fmla="*/ 36402 w 6096000"/>
              <a:gd name="connsiteY4" fmla="*/ 1826893 h 6858001"/>
              <a:gd name="connsiteX5" fmla="*/ 223854 w 6096000"/>
              <a:gd name="connsiteY5" fmla="*/ 131187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1">
                <a:moveTo>
                  <a:pt x="3037171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2382447" y="6858001"/>
                </a:lnTo>
                <a:lnTo>
                  <a:pt x="36402" y="1826893"/>
                </a:lnTo>
                <a:cubicBezTo>
                  <a:pt x="-54054" y="1632910"/>
                  <a:pt x="29872" y="1402327"/>
                  <a:pt x="223854" y="131187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5B7E8D4-85CD-DC6E-EE9D-C424A8B75F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2000" y="6429375"/>
            <a:ext cx="41148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/  PRESENTATION TITLE  /   DATE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D8C3908-AF06-EF3A-F054-6CE5C4E986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32000" y="6429375"/>
            <a:ext cx="360000" cy="1538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8888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03982"/>
            <a:ext cx="9629845" cy="6821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2362406"/>
            <a:ext cx="5868000" cy="428699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018B5B-3FD1-43B0-9C50-E33EBAC66E2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423077-22FD-483E-AF1C-8614FEFD47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01000" y="2371289"/>
            <a:ext cx="3459163" cy="307777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accent1"/>
                </a:solidFill>
              </a:defRPr>
            </a:lvl1pPr>
            <a:lvl2pPr marL="180975" indent="-180975">
              <a:lnSpc>
                <a:spcPts val="1700"/>
              </a:lnSpc>
              <a:defRPr sz="1500"/>
            </a:lvl2pPr>
            <a:lvl3pPr marL="361950" indent="-180975">
              <a:lnSpc>
                <a:spcPts val="1700"/>
              </a:lnSpc>
              <a:defRPr sz="1500"/>
            </a:lvl3pPr>
            <a:lvl4pPr marL="542925" indent="-180975">
              <a:lnSpc>
                <a:spcPts val="1700"/>
              </a:lnSpc>
              <a:defRPr sz="1500"/>
            </a:lvl4pPr>
            <a:lvl5pPr marL="714375" indent="-171450">
              <a:lnSpc>
                <a:spcPts val="1700"/>
              </a:lnSpc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C05E4F-5428-44AF-A5CB-D9599516E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0" y="2778517"/>
            <a:ext cx="3467100" cy="3735388"/>
          </a:xfrm>
        </p:spPr>
        <p:txBody>
          <a:bodyPr>
            <a:normAutofit/>
          </a:bodyPr>
          <a:lstStyle>
            <a:lvl1pPr marL="180975" indent="-180975">
              <a:lnSpc>
                <a:spcPts val="1800"/>
              </a:lnSpc>
              <a:spcAft>
                <a:spcPts val="600"/>
              </a:spcAft>
              <a:buClr>
                <a:schemeClr val="accent2"/>
              </a:buClr>
              <a:defRPr sz="1500">
                <a:solidFill>
                  <a:schemeClr val="tx2"/>
                </a:solidFill>
              </a:defRPr>
            </a:lvl1pPr>
            <a:lvl2pPr marL="361950" indent="-180975">
              <a:lnSpc>
                <a:spcPts val="1800"/>
              </a:lnSpc>
              <a:spcAft>
                <a:spcPts val="600"/>
              </a:spcAft>
              <a:buClr>
                <a:schemeClr val="accent2"/>
              </a:buClr>
              <a:defRPr sz="1500">
                <a:solidFill>
                  <a:schemeClr val="tx2"/>
                </a:solidFill>
              </a:defRPr>
            </a:lvl2pPr>
            <a:lvl3pPr marL="542925" indent="-180975">
              <a:lnSpc>
                <a:spcPts val="1800"/>
              </a:lnSpc>
              <a:spcAft>
                <a:spcPts val="600"/>
              </a:spcAft>
              <a:buClr>
                <a:schemeClr val="accent2"/>
              </a:buClr>
              <a:defRPr sz="1500">
                <a:solidFill>
                  <a:schemeClr val="tx2"/>
                </a:solidFill>
              </a:defRPr>
            </a:lvl3pPr>
            <a:lvl4pPr marL="714375" indent="-171450">
              <a:lnSpc>
                <a:spcPts val="1800"/>
              </a:lnSpc>
              <a:spcAft>
                <a:spcPts val="600"/>
              </a:spcAft>
              <a:buClr>
                <a:schemeClr val="accent2"/>
              </a:buClr>
              <a:defRPr sz="1500">
                <a:solidFill>
                  <a:schemeClr val="tx2"/>
                </a:solidFill>
              </a:defRPr>
            </a:lvl4pPr>
            <a:lvl5pPr marL="895350" indent="-180975">
              <a:lnSpc>
                <a:spcPts val="1800"/>
              </a:lnSpc>
              <a:spcAft>
                <a:spcPts val="600"/>
              </a:spcAft>
              <a:buClr>
                <a:schemeClr val="accent2"/>
              </a:buClr>
              <a:defRPr sz="15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19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2393726"/>
            <a:ext cx="10736263" cy="428699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271463">
              <a:buClr>
                <a:schemeClr val="accent2"/>
              </a:buCl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4863" indent="-266700">
              <a:buClr>
                <a:schemeClr val="accent2"/>
              </a:buCl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76325" indent="-271463">
              <a:buClr>
                <a:schemeClr val="accent2"/>
              </a:buCl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43025" indent="-266700">
              <a:buClr>
                <a:schemeClr val="accent2"/>
              </a:buCl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018B5B-3FD1-43B0-9C50-E33EBAC66E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9163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BC4B08-726E-1FD8-5592-2CE6BC806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FAE979-986A-4373-A17B-5273B206B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299" y="1799875"/>
            <a:ext cx="5223184" cy="3258250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433A5-4AFE-8833-6B6A-03ACEDAA52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9693" y="858241"/>
            <a:ext cx="1157093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35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BC4B08-726E-1FD8-5592-2CE6BC806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FAE979-986A-4373-A17B-5273B206B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2999" y="3117150"/>
            <a:ext cx="5223184" cy="3258250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433A5-4AFE-8833-6B6A-03ACEDAA52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9693" y="858241"/>
            <a:ext cx="1157093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14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AC2E-A3A4-3BD6-7208-56E247923E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57226"/>
            <a:ext cx="10515600" cy="404132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0098DE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9D4288-F681-7B0F-5926-6E2F0535C5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1658817"/>
            <a:ext cx="10874375" cy="44211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800">
                <a:solidFill>
                  <a:srgbClr val="051D41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71F993-C55E-F5E0-5237-19BBAB7CE8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6625" y="648000"/>
            <a:ext cx="1196563" cy="4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330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BC4B08-726E-1FD8-5592-2CE6BC806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FAE979-986A-4373-A17B-5273B206B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817" y="3282250"/>
            <a:ext cx="5521855" cy="145600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B1753-EF1D-4D16-AF12-46E6403C4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818" y="5966507"/>
            <a:ext cx="4450080" cy="89149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5B03E6-9CB3-D030-15D4-DC65160FE0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4425" y="1745095"/>
            <a:ext cx="2191146" cy="95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4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graphy P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2364628"/>
            <a:ext cx="5868000" cy="276140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4BA984-BFEF-451B-93AA-B0ED8F0C53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780" y="1935163"/>
            <a:ext cx="4457383" cy="4194175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2BB81-0E7E-48EC-AC55-8F714208D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32084" y="5004118"/>
            <a:ext cx="1006475" cy="117792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9077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9F5A498-B573-11DD-690A-52A8D69688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7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9CCF78-01F7-E86A-900F-9FA0D7E94211}"/>
              </a:ext>
            </a:extLst>
          </p:cNvPr>
          <p:cNvSpPr/>
          <p:nvPr/>
        </p:nvSpPr>
        <p:spPr>
          <a:xfrm rot="16200000">
            <a:off x="-66674" y="66676"/>
            <a:ext cx="6857998" cy="672464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F1C70AE-355C-4B65-BBC4-86583D03D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1" y="2339984"/>
            <a:ext cx="5663999" cy="1089016"/>
          </a:xfrm>
        </p:spPr>
        <p:txBody>
          <a:bodyPr/>
          <a:lstStyle>
            <a:lvl1pPr>
              <a:defRPr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AB6CE5-CEA1-B7D1-195F-86C71DDBE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0213" y="3429000"/>
            <a:ext cx="5666089" cy="108901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pic>
        <p:nvPicPr>
          <p:cNvPr id="2" name="Better Stands Logo">
            <a:extLst>
              <a:ext uri="{FF2B5EF4-FFF2-40B4-BE49-F238E27FC236}">
                <a16:creationId xmlns:a16="http://schemas.microsoft.com/office/drawing/2014/main" id="{8DE119C9-0495-46F7-FCF7-585D6E6A06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13" y="430213"/>
            <a:ext cx="12661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7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image" Target="../media/image23.svg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C5AB4-15D7-EC05-A37E-881CC8D2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0213"/>
            <a:ext cx="9629845" cy="682101"/>
          </a:xfrm>
          <a:prstGeom prst="rect">
            <a:avLst/>
          </a:prstGeom>
        </p:spPr>
        <p:txBody>
          <a:bodyPr vert="horz" wrap="square" lIns="0" tIns="0" rIns="0" bIns="7200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EEBA7-6B06-88EF-6B50-3A50827C7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57338"/>
            <a:ext cx="11328200" cy="46466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Level one is headings</a:t>
            </a:r>
          </a:p>
          <a:p>
            <a:pPr lvl="1"/>
            <a:r>
              <a:rPr lang="en-GB" dirty="0"/>
              <a:t>Level two is text</a:t>
            </a:r>
          </a:p>
          <a:p>
            <a:pPr lvl="2"/>
            <a:r>
              <a:rPr lang="en-GB" dirty="0"/>
              <a:t>Level three is bullets</a:t>
            </a:r>
          </a:p>
          <a:p>
            <a:pPr lvl="3"/>
            <a:r>
              <a:rPr lang="en-GB" dirty="0"/>
              <a:t>Level four is pull out text</a:t>
            </a:r>
          </a:p>
          <a:p>
            <a:pPr lvl="4"/>
            <a:r>
              <a:rPr lang="en-GB" dirty="0"/>
              <a:t>This is your fifth level used for smaller text and footers</a:t>
            </a:r>
          </a:p>
          <a:p>
            <a:pPr lv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777AE-DF00-7FE1-CF1A-024899918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000" y="6429375"/>
            <a:ext cx="3600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 b="1">
                <a:solidFill>
                  <a:schemeClr val="bg2"/>
                </a:solidFill>
              </a:defRPr>
            </a:lvl1pPr>
          </a:lstStyle>
          <a:p>
            <a:fld id="{0390D326-534B-46A5-8DA0-C0F874A436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Better Stands Logo">
            <a:extLst>
              <a:ext uri="{FF2B5EF4-FFF2-40B4-BE49-F238E27FC236}">
                <a16:creationId xmlns:a16="http://schemas.microsoft.com/office/drawing/2014/main" id="{883EA1D3-878F-D2E3-6BFA-84565547C0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93845" y="430213"/>
            <a:ext cx="1266155" cy="5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F2DDE9-33B8-AF72-ACE7-9AB248E6DBC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182077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none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600" b="1" kern="1200">
          <a:solidFill>
            <a:schemeClr val="tx2">
              <a:lumMod val="75000"/>
            </a:schemeClr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79388" indent="-179388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16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9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71">
          <p15:clr>
            <a:srgbClr val="F26B43"/>
          </p15:clr>
        </p15:guide>
        <p15:guide id="4" pos="7408">
          <p15:clr>
            <a:srgbClr val="F26B43"/>
          </p15:clr>
        </p15:guide>
        <p15:guide id="5" orient="horz" pos="271">
          <p15:clr>
            <a:srgbClr val="F26B43"/>
          </p15:clr>
        </p15:guide>
        <p15:guide id="6" orient="horz" pos="981">
          <p15:clr>
            <a:srgbClr val="F26B43"/>
          </p15:clr>
        </p15:guide>
        <p15:guide id="7" orient="horz" pos="4048">
          <p15:clr>
            <a:srgbClr val="F26B43"/>
          </p15:clr>
        </p15:guide>
        <p15:guide id="8" orient="horz" pos="3908">
          <p15:clr>
            <a:srgbClr val="F26B43"/>
          </p15:clr>
        </p15:guide>
        <p15:guide id="9" orient="horz" pos="6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C5AB4-15D7-EC05-A37E-881CC8D2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639273"/>
            <a:ext cx="11328199" cy="54540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GB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777AE-DF00-7FE1-CF1A-024899918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5527" y="6429375"/>
            <a:ext cx="3600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51DA07-179D-07E2-6491-3F439AE83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3184679"/>
            <a:ext cx="11328199" cy="545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dirty="0"/>
              <a:t>Subtitle text here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9A4C9-5EB5-AA77-5A8E-02BCCFE568E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357732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728" r:id="rId14"/>
    <p:sldLayoutId id="2147483729" r:id="rId15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 cap="none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ct val="0"/>
        </a:spcBef>
        <a:buFont typeface="Arial" panose="020B0604020202020204" pitchFamily="34" charset="0"/>
        <a:buNone/>
        <a:defRPr lang="en-GB" sz="4400" b="1" kern="1200" cap="none" baseline="0" dirty="0" smtClean="0">
          <a:solidFill>
            <a:schemeClr val="accent1"/>
          </a:solidFill>
          <a:latin typeface="+mj-lt"/>
          <a:ea typeface="+mj-ea"/>
          <a:cs typeface="+mj-cs"/>
        </a:defRPr>
      </a:lvl1pPr>
      <a:lvl2pPr marL="0" indent="0" algn="l" defTabSz="914400" rtl="0" eaLnBrk="1" latinLnBrk="0" hangingPunct="1">
        <a:lnSpc>
          <a:spcPct val="90000"/>
        </a:lnSpc>
        <a:spcBef>
          <a:spcPct val="0"/>
        </a:spcBef>
        <a:spcAft>
          <a:spcPts val="0"/>
        </a:spcAft>
        <a:buFont typeface="Arial" panose="020B0604020202020204" pitchFamily="34" charset="0"/>
        <a:buNone/>
        <a:defRPr lang="en-GB" sz="4400" b="0" kern="1200" cap="all" baseline="0" dirty="0" smtClean="0">
          <a:solidFill>
            <a:schemeClr val="accent1"/>
          </a:solidFill>
          <a:latin typeface="+mj-lt"/>
          <a:ea typeface="+mj-ea"/>
          <a:cs typeface="+mj-cs"/>
        </a:defRPr>
      </a:lvl2pPr>
      <a:lvl3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tabLst/>
        <a:defRPr lang="en-GB" sz="4400" b="0" kern="1200" cap="all" baseline="0" dirty="0" smtClean="0">
          <a:solidFill>
            <a:schemeClr val="accent1"/>
          </a:solidFill>
          <a:latin typeface="+mj-lt"/>
          <a:ea typeface="+mj-ea"/>
          <a:cs typeface="+mj-cs"/>
        </a:defRPr>
      </a:lvl3pPr>
      <a:lvl4pPr marL="0" indent="0" algn="l" defTabSz="914400" rtl="0" eaLnBrk="1" latinLnBrk="0" hangingPunct="1">
        <a:lnSpc>
          <a:spcPct val="90000"/>
        </a:lnSpc>
        <a:spcBef>
          <a:spcPct val="0"/>
        </a:spcBef>
        <a:spcAft>
          <a:spcPts val="1200"/>
        </a:spcAft>
        <a:buFont typeface="Arial" panose="020B0604020202020204" pitchFamily="34" charset="0"/>
        <a:buNone/>
        <a:defRPr lang="en-GB" sz="4400" b="0" kern="1200" cap="all" baseline="0" dirty="0" smtClean="0">
          <a:solidFill>
            <a:schemeClr val="accent1"/>
          </a:solidFill>
          <a:latin typeface="+mj-lt"/>
          <a:ea typeface="+mj-ea"/>
          <a:cs typeface="+mj-cs"/>
        </a:defRPr>
      </a:lvl4pPr>
      <a:lvl5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lang="en-US" sz="4400" b="0" kern="1200" cap="all" baseline="0" dirty="0">
          <a:solidFill>
            <a:schemeClr val="accent1"/>
          </a:solidFill>
          <a:latin typeface="+mj-lt"/>
          <a:ea typeface="+mj-ea"/>
          <a:cs typeface="+mj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71">
          <p15:clr>
            <a:srgbClr val="F26B43"/>
          </p15:clr>
        </p15:guide>
        <p15:guide id="4" pos="7408">
          <p15:clr>
            <a:srgbClr val="F26B43"/>
          </p15:clr>
        </p15:guide>
        <p15:guide id="5" orient="horz" pos="271">
          <p15:clr>
            <a:srgbClr val="F26B43"/>
          </p15:clr>
        </p15:guide>
        <p15:guide id="6" orient="horz" pos="981">
          <p15:clr>
            <a:srgbClr val="F26B43"/>
          </p15:clr>
        </p15:guide>
        <p15:guide id="7" orient="horz" pos="4048">
          <p15:clr>
            <a:srgbClr val="F26B43"/>
          </p15:clr>
        </p15:guide>
        <p15:guide id="8" orient="horz" pos="390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C5AB4-15D7-EC05-A37E-881CC8D2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0213"/>
            <a:ext cx="9629845" cy="682101"/>
          </a:xfrm>
          <a:prstGeom prst="rect">
            <a:avLst/>
          </a:prstGeom>
        </p:spPr>
        <p:txBody>
          <a:bodyPr vert="horz" wrap="square" lIns="0" tIns="0" rIns="0" bIns="72000" rtlCol="0" anchor="t" anchorCtr="0">
            <a:spAutoFit/>
          </a:bodyPr>
          <a:lstStyle/>
          <a:p>
            <a:r>
              <a:rPr lang="en-GB"/>
              <a:t>CLICK TO EDIT MASTER TITLE STYLE</a:t>
            </a:r>
            <a:br>
              <a:rPr lang="en-GB"/>
            </a:br>
            <a:r>
              <a:rPr lang="en-GB"/>
              <a:t>THIS IS LINE TWO STYLE ON WHITE 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EEBA7-6B06-88EF-6B50-3A50827C7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57338"/>
            <a:ext cx="11328200" cy="46466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Level one is headings</a:t>
            </a:r>
          </a:p>
          <a:p>
            <a:pPr lvl="1"/>
            <a:r>
              <a:rPr lang="en-GB"/>
              <a:t>Level two is text</a:t>
            </a:r>
          </a:p>
          <a:p>
            <a:pPr lvl="2"/>
            <a:r>
              <a:rPr lang="en-GB"/>
              <a:t>Level three is bullets</a:t>
            </a:r>
          </a:p>
          <a:p>
            <a:pPr lvl="3"/>
            <a:r>
              <a:rPr lang="en-GB"/>
              <a:t>Level four is pull out text</a:t>
            </a:r>
          </a:p>
          <a:p>
            <a:pPr lvl="4"/>
            <a:r>
              <a:rPr lang="en-GB"/>
              <a:t>This is your fifth level used for smaller text and footers</a:t>
            </a:r>
          </a:p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A8A48-9E88-73DA-4CDD-1A301C8CA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2000" y="6429375"/>
            <a:ext cx="41148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 cap="all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/  PRESENTATION TITLE  /   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777AE-DF00-7FE1-CF1A-024899918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000" y="6429375"/>
            <a:ext cx="3600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 b="1">
                <a:solidFill>
                  <a:schemeClr val="bg2"/>
                </a:solidFill>
              </a:defRPr>
            </a:lvl1pPr>
          </a:lstStyle>
          <a:p>
            <a:fld id="{D849C6CF-42C6-40E4-B6AF-32914514782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Better Stands Logo">
            <a:extLst>
              <a:ext uri="{FF2B5EF4-FFF2-40B4-BE49-F238E27FC236}">
                <a16:creationId xmlns:a16="http://schemas.microsoft.com/office/drawing/2014/main" id="{883EA1D3-878F-D2E3-6BFA-84565547C0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493845" y="430213"/>
            <a:ext cx="1266155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97EA23-142D-148A-F4F9-F80F87CD786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278640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2">
              <a:lumMod val="75000"/>
            </a:schemeClr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79388" indent="-179388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16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9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71">
          <p15:clr>
            <a:srgbClr val="F26B43"/>
          </p15:clr>
        </p15:guide>
        <p15:guide id="4" pos="7408">
          <p15:clr>
            <a:srgbClr val="F26B43"/>
          </p15:clr>
        </p15:guide>
        <p15:guide id="5" orient="horz" pos="271">
          <p15:clr>
            <a:srgbClr val="F26B43"/>
          </p15:clr>
        </p15:guide>
        <p15:guide id="6" orient="horz" pos="981">
          <p15:clr>
            <a:srgbClr val="F26B43"/>
          </p15:clr>
        </p15:guide>
        <p15:guide id="7" orient="horz" pos="4048">
          <p15:clr>
            <a:srgbClr val="F26B43"/>
          </p15:clr>
        </p15:guide>
        <p15:guide id="8" orient="horz" pos="3908">
          <p15:clr>
            <a:srgbClr val="F26B43"/>
          </p15:clr>
        </p15:guide>
        <p15:guide id="9" orient="horz" pos="6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sv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image" Target="../media/image36.svg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0.sv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svg"/><Relationship Id="rId14" Type="http://schemas.openxmlformats.org/officeDocument/2006/relationships/image" Target="../media/image4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2.svg"/><Relationship Id="rId5" Type="http://schemas.openxmlformats.org/officeDocument/2006/relationships/image" Target="../media/image8.svg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8EF61B-4AC1-1F28-66E5-185467D5C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1190555"/>
            <a:ext cx="7268553" cy="1087092"/>
          </a:xfrm>
        </p:spPr>
        <p:txBody>
          <a:bodyPr/>
          <a:lstStyle/>
          <a:p>
            <a:r>
              <a:rPr lang="pt-BR" noProof="0" dirty="0"/>
              <a:t>BETTER STANDS </a:t>
            </a:r>
            <a:br>
              <a:rPr lang="pt-BR" noProof="0" dirty="0">
                <a:ea typeface="Roboto"/>
                <a:cs typeface="Roboto"/>
              </a:rPr>
            </a:br>
            <a:r>
              <a:rPr lang="pt-BR" noProof="0" dirty="0"/>
              <a:t>CATÁLOGO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3A7C7E-17B6-AE2A-6AFF-9D3D9B0E9E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213" y="2277647"/>
            <a:ext cx="7271235" cy="1087092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pt-BR" b="0" noProof="0" dirty="0"/>
              <a:t>UMA INTRODUÇÃO AO</a:t>
            </a:r>
            <a:endParaRPr lang="pt-BR" b="0" noProof="0" dirty="0">
              <a:solidFill>
                <a:srgbClr val="000000"/>
              </a:solidFill>
            </a:endParaRPr>
          </a:p>
          <a:p>
            <a:r>
              <a:rPr lang="pt-BR" b="0" noProof="0" dirty="0"/>
              <a:t>PROGRAMA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1539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ECA974-26CC-B2A0-2F4D-2E934C906F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94262" y="1718983"/>
            <a:ext cx="6749421" cy="308628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t-BR" sz="3200" b="0" noProof="0" dirty="0">
                <a:solidFill>
                  <a:schemeClr val="bg1"/>
                </a:solidFill>
                <a:ea typeface="+mj-lt"/>
                <a:cs typeface="+mj-lt"/>
              </a:rPr>
              <a:t>O </a:t>
            </a:r>
            <a:r>
              <a:rPr lang="pt-BR" sz="3200" b="0" noProof="0" dirty="0" err="1">
                <a:solidFill>
                  <a:schemeClr val="bg1"/>
                </a:solidFill>
                <a:ea typeface="+mj-lt"/>
                <a:cs typeface="+mj-lt"/>
              </a:rPr>
              <a:t>Better</a:t>
            </a:r>
            <a:r>
              <a:rPr lang="pt-BR" sz="3200" b="0" noProof="0" dirty="0">
                <a:solidFill>
                  <a:schemeClr val="bg1"/>
                </a:solidFill>
                <a:ea typeface="+mj-lt"/>
                <a:cs typeface="+mj-lt"/>
              </a:rPr>
              <a:t> Stands está unindo o setor de eventos para adotar estandes</a:t>
            </a:r>
            <a:r>
              <a:rPr lang="pt-BR" sz="3200" b="0" dirty="0">
                <a:solidFill>
                  <a:schemeClr val="bg1"/>
                </a:solidFill>
                <a:ea typeface="+mj-lt"/>
                <a:cs typeface="+mj-lt"/>
              </a:rPr>
              <a:t> reutilizados</a:t>
            </a:r>
            <a:r>
              <a:rPr lang="pt-BR" sz="3200" b="0" noProof="0" dirty="0">
                <a:solidFill>
                  <a:schemeClr val="bg1"/>
                </a:solidFill>
                <a:ea typeface="+mj-lt"/>
                <a:cs typeface="+mj-lt"/>
              </a:rPr>
              <a:t>, garantindo soluções mais inteligentes, seguras e sustentáveis em todo o mundo.</a:t>
            </a:r>
            <a:endParaRPr lang="pt-BR" sz="3200" noProof="0" dirty="0">
              <a:solidFill>
                <a:schemeClr val="bg1"/>
              </a:solidFill>
              <a:ea typeface="Roboto"/>
              <a:cs typeface="Roboto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6BCDE-E27B-02C7-A8B2-0DB2DDE1F51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92000" y="6429375"/>
            <a:ext cx="4114800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 cap="all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0" dirty="0"/>
              <a:t>/  PRESENTATION TITLE  /  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B9F50-564D-D1A4-9109-23B6A3118A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29375"/>
            <a:ext cx="360363" cy="153988"/>
          </a:xfrm>
        </p:spPr>
        <p:txBody>
          <a:bodyPr/>
          <a:lstStyle/>
          <a:p>
            <a:fld id="{D849C6CF-42C6-40E4-B6AF-329145147824}" type="slidenum">
              <a:rPr lang="pt-BR" noProof="0" smtClean="0"/>
              <a:pPr/>
              <a:t>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4423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FC0B4B-43CB-939A-9E90-A75042CDD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4" y="1272911"/>
            <a:ext cx="5662692" cy="446212"/>
          </a:xfrm>
        </p:spPr>
        <p:txBody>
          <a:bodyPr/>
          <a:lstStyle/>
          <a:p>
            <a:r>
              <a:rPr lang="pt-BR" sz="3600" noProof="0" dirty="0"/>
              <a:t>O que é </a:t>
            </a:r>
            <a:r>
              <a:rPr lang="pt-BR" sz="3600" noProof="0" dirty="0" err="1"/>
              <a:t>Better</a:t>
            </a:r>
            <a:r>
              <a:rPr lang="pt-BR" sz="3600" noProof="0" dirty="0"/>
              <a:t> </a:t>
            </a:r>
            <a:r>
              <a:rPr lang="pt-BR" sz="3600" b="1" noProof="0" dirty="0">
                <a:solidFill>
                  <a:srgbClr val="00B0F0"/>
                </a:solidFill>
              </a:rPr>
              <a:t>Stands? </a:t>
            </a:r>
            <a:endParaRPr lang="pt-BR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55FB3-DEB1-20DD-EF1D-068F57E76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213" y="1945706"/>
            <a:ext cx="4926978" cy="1234816"/>
          </a:xfrm>
        </p:spPr>
        <p:txBody>
          <a:bodyPr vert="horz" lIns="0" tIns="0" rIns="0" bIns="0" rtlCol="0" anchor="t">
            <a:normAutofit/>
          </a:bodyPr>
          <a:lstStyle/>
          <a:p>
            <a:pPr marL="69850">
              <a:lnSpc>
                <a:spcPct val="100000"/>
              </a:lnSpc>
            </a:pPr>
            <a:r>
              <a:rPr lang="pt-BR" sz="1600" b="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j-lt"/>
                <a:cs typeface="+mj-lt"/>
              </a:rPr>
              <a:t>Por meio do nosso compromisso com a evolução do setor de eventos</a:t>
            </a:r>
            <a:r>
              <a:rPr lang="pt-BR" sz="1600" b="0" i="0" noProof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+mj-lt"/>
                <a:cs typeface="+mj-lt"/>
              </a:rPr>
              <a:t>, </a:t>
            </a:r>
            <a:r>
              <a:rPr lang="pt-BR" sz="1600" b="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j-lt"/>
                <a:cs typeface="+mj-lt"/>
              </a:rPr>
              <a:t>buscamos garantir que estamos oferecendo a melhor experiência possível aos nossos clientes</a:t>
            </a:r>
            <a:r>
              <a:rPr lang="pt-BR" sz="1600" b="0" i="0" noProof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+mj-lt"/>
                <a:cs typeface="+mj-lt"/>
              </a:rPr>
              <a:t>.</a:t>
            </a:r>
            <a:endParaRPr lang="pt-BR" sz="1600" noProof="0" dirty="0">
              <a:solidFill>
                <a:schemeClr val="tx1">
                  <a:lumMod val="50000"/>
                  <a:lumOff val="50000"/>
                </a:schemeClr>
              </a:solidFill>
              <a:ea typeface="+mj-lt"/>
              <a:cs typeface="+mj-lt"/>
            </a:endParaRPr>
          </a:p>
          <a:p>
            <a:pPr marL="69850" indent="0" rtl="0" fontAlgn="base">
              <a:buNone/>
            </a:pPr>
            <a:endParaRPr lang="pt-BR" sz="1600" noProof="0" dirty="0">
              <a:solidFill>
                <a:srgbClr val="000000"/>
              </a:solidFill>
              <a:latin typeface="Open Sans Light"/>
              <a:ea typeface="Open Sans Light"/>
              <a:cs typeface="Open Sans Light"/>
            </a:endParaRPr>
          </a:p>
          <a:p>
            <a:pPr marL="127000" indent="0">
              <a:lnSpc>
                <a:spcPct val="175000"/>
              </a:lnSpc>
              <a:buSzPts val="2000"/>
              <a:buNone/>
            </a:pPr>
            <a:endParaRPr lang="pt-BR" sz="1600" noProof="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76A402-EAE9-EDEC-6347-F674B7C108CA}"/>
              </a:ext>
            </a:extLst>
          </p:cNvPr>
          <p:cNvSpPr txBox="1"/>
          <p:nvPr/>
        </p:nvSpPr>
        <p:spPr>
          <a:xfrm>
            <a:off x="6411686" y="160088"/>
            <a:ext cx="5276948" cy="683264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É por isso que fazemos parte do </a:t>
            </a:r>
            <a:r>
              <a:rPr lang="pt-BR" sz="1600" noProof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Better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Stands. Um programa voltado para a </a:t>
            </a:r>
            <a:r>
              <a:rPr lang="pt-BR" sz="1600" b="1" dirty="0">
                <a:solidFill>
                  <a:srgbClr val="009BD9"/>
                </a:solidFill>
              </a:rPr>
              <a:t>evolução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da indústria de eventos em direção ao uso de </a:t>
            </a:r>
            <a:r>
              <a:rPr lang="pt-BR" sz="1600" dirty="0">
                <a:solidFill>
                  <a:srgbClr val="999898">
                    <a:lumMod val="75000"/>
                  </a:srgbClr>
                </a:solidFill>
              </a:rPr>
              <a:t>estandes sustentáveis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. Usar um estande reutilizado não é apenas mais </a:t>
            </a:r>
            <a:r>
              <a:rPr lang="pt-BR" sz="1600" b="1" dirty="0">
                <a:solidFill>
                  <a:srgbClr val="009BD9"/>
                </a:solidFill>
              </a:rPr>
              <a:t>seguro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</a:t>
            </a:r>
            <a:r>
              <a:rPr lang="pt-BR" sz="1600" b="1" dirty="0">
                <a:solidFill>
                  <a:srgbClr val="009BD9"/>
                </a:solidFill>
              </a:rPr>
              <a:t>limpo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</a:t>
            </a:r>
            <a:r>
              <a:rPr lang="pt-BR" sz="1600" b="1" dirty="0">
                <a:solidFill>
                  <a:srgbClr val="009BD9"/>
                </a:solidFill>
              </a:rPr>
              <a:t>rápido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e de </a:t>
            </a:r>
            <a:r>
              <a:rPr lang="pt-BR" sz="1600" b="1" dirty="0">
                <a:solidFill>
                  <a:srgbClr val="009BD9"/>
                </a:solidFill>
              </a:rPr>
              <a:t>maior qualidade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como também produz menos resíduos e menos carbono.</a:t>
            </a:r>
            <a:endParaRPr lang="pt-BR" noProof="0" dirty="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>
              <a:defRPr/>
            </a:pPr>
            <a:endParaRPr lang="pt-BR" noProof="0" dirty="0">
              <a:ea typeface="Roboto"/>
              <a:cs typeface="Roboto"/>
            </a:endParaRPr>
          </a:p>
          <a:p>
            <a:pPr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Um estande de uso único é uma estrutura que ocupa apenas um espaço </a:t>
            </a:r>
            <a:r>
              <a:rPr lang="pt-BR" sz="1600" b="0" i="0" noProof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+mn-lt"/>
                <a:cs typeface="+mn-lt"/>
              </a:rPr>
              <a:t>(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espaço bruto</a:t>
            </a:r>
            <a:r>
              <a:rPr lang="pt-BR" sz="1600" b="0" i="0" noProof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+mn-lt"/>
                <a:cs typeface="+mn-lt"/>
              </a:rPr>
              <a:t>) construído para ser 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utilizado somente uma vez em um único evento, sendo descartado após o seu término. Ao focar exclusivamente na reutilização, criamos uma transição simples e gradual para nossos expositores e suas montadoras. </a:t>
            </a:r>
          </a:p>
          <a:p>
            <a:pPr>
              <a:defRPr/>
            </a:pPr>
            <a:endParaRPr lang="pt-BR" sz="1600" dirty="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No centro do </a:t>
            </a:r>
            <a:r>
              <a:rPr lang="pt-BR" sz="1600" noProof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Better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Stands está uma estrutura de </a:t>
            </a:r>
            <a:r>
              <a:rPr lang="pt-BR" sz="1600" b="1" dirty="0">
                <a:solidFill>
                  <a:srgbClr val="009BD9"/>
                </a:solidFill>
              </a:rPr>
              <a:t>10 pontos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que avalia a reutilização dos estandes, atribuindo aos expositores e as montadoras uma classificação de </a:t>
            </a:r>
            <a:r>
              <a:rPr lang="pt-BR" sz="1600" b="1" dirty="0">
                <a:solidFill>
                  <a:srgbClr val="009BD9"/>
                </a:solidFill>
              </a:rPr>
              <a:t>Em Progresso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</a:t>
            </a:r>
            <a:r>
              <a:rPr lang="pt-BR" sz="1600" b="1" dirty="0">
                <a:solidFill>
                  <a:srgbClr val="009BD9"/>
                </a:solidFill>
              </a:rPr>
              <a:t>Bronze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</a:t>
            </a:r>
            <a:r>
              <a:rPr lang="pt-BR" sz="1600" b="1" dirty="0">
                <a:solidFill>
                  <a:srgbClr val="009BD9"/>
                </a:solidFill>
              </a:rPr>
              <a:t>Prata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ou </a:t>
            </a:r>
            <a:r>
              <a:rPr lang="pt-BR" sz="1600" b="1" dirty="0">
                <a:solidFill>
                  <a:srgbClr val="009BD9"/>
                </a:solidFill>
              </a:rPr>
              <a:t>Ouro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.</a:t>
            </a:r>
            <a:endParaRPr lang="pt-BR" noProof="0" dirty="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>
              <a:defRPr/>
            </a:pPr>
            <a:endParaRPr lang="pt-BR" noProof="0" dirty="0">
              <a:ea typeface="Roboto"/>
              <a:cs typeface="Roboto"/>
            </a:endParaRPr>
          </a:p>
          <a:p>
            <a:pPr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Os estandes podem ser avaliados no local, ou a montadora pode obter uma </a:t>
            </a:r>
            <a:r>
              <a:rPr lang="pt-BR" sz="1600" noProof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pré</a:t>
            </a: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-certificação para o seu método de construção.</a:t>
            </a:r>
            <a:endParaRPr lang="pt-BR" noProof="0" dirty="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>
              <a:defRPr/>
            </a:pPr>
            <a:endParaRPr lang="pt-BR" noProof="0" dirty="0">
              <a:ea typeface="Roboto"/>
              <a:cs typeface="Roboto"/>
            </a:endParaRPr>
          </a:p>
          <a:p>
            <a:pPr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Convidamos você a se juntar a nós rumo ao futuro dos</a:t>
            </a:r>
            <a:endParaRPr lang="pt-BR" noProof="0" dirty="0">
              <a:solidFill>
                <a:schemeClr val="tx1">
                  <a:lumMod val="50000"/>
                  <a:lumOff val="50000"/>
                </a:schemeClr>
              </a:solidFill>
              <a:ea typeface="Roboto"/>
              <a:cs typeface="Roboto"/>
            </a:endParaRPr>
          </a:p>
          <a:p>
            <a:pPr lvl="0">
              <a:defRPr/>
            </a:pPr>
            <a:r>
              <a:rPr lang="pt-BR" sz="1600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eventos</a:t>
            </a:r>
            <a:r>
              <a:rPr lang="pt-BR" sz="1600" b="0" i="0" noProof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+mn-lt"/>
                <a:cs typeface="+mn-lt"/>
              </a:rPr>
              <a:t>.</a:t>
            </a:r>
            <a:endParaRPr lang="pt-BR" noProof="0" dirty="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</p:txBody>
      </p:sp>
      <p:pic>
        <p:nvPicPr>
          <p:cNvPr id="12" name="Picture 11" descr="A group of people in a room&#10;&#10;Description automatically generated">
            <a:extLst>
              <a:ext uri="{FF2B5EF4-FFF2-40B4-BE49-F238E27FC236}">
                <a16:creationId xmlns:a16="http://schemas.microsoft.com/office/drawing/2014/main" id="{062F1163-9A95-CF12-1379-D32645BFFC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29571" r="24057" b="8046"/>
          <a:stretch>
            <a:fillRect/>
          </a:stretch>
        </p:blipFill>
        <p:spPr>
          <a:xfrm>
            <a:off x="503366" y="3167442"/>
            <a:ext cx="5184000" cy="31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8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E3171-5D4D-7B66-5475-0B5F2BED5D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018B5B-3FD1-43B0-9C50-E33EBAC66E22}" type="slidenum">
              <a:rPr lang="pt-BR" noProof="0" smtClean="0"/>
              <a:pPr/>
              <a:t>4</a:t>
            </a:fld>
            <a:endParaRPr lang="pt-BR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464A2BC-1BDC-DF3E-F1B0-B0FEA7D99226}"/>
              </a:ext>
            </a:extLst>
          </p:cNvPr>
          <p:cNvSpPr/>
          <p:nvPr/>
        </p:nvSpPr>
        <p:spPr>
          <a:xfrm>
            <a:off x="1971068" y="1475745"/>
            <a:ext cx="9313667" cy="46993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pt-BR" noProof="0" dirty="0">
                <a:solidFill>
                  <a:schemeClr val="tx1"/>
                </a:solidFill>
                <a:ea typeface="+mn-lt"/>
                <a:cs typeface="+mn-lt"/>
              </a:rPr>
              <a:t>  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Os estandes reutilizados oferecem alguns dos </a:t>
            </a:r>
            <a:r>
              <a:rPr lang="pt-BR" sz="1600" b="1" dirty="0">
                <a:solidFill>
                  <a:srgbClr val="00B0F0"/>
                </a:solidFill>
              </a:rPr>
              <a:t>designs mais modernos e inovadores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 disponíveis no mercado, permitindo que você destaque a sua marca da melhor forma, enquanto economiza dinheiro e reduz o desperdício.</a:t>
            </a:r>
            <a:endParaRPr lang="pt-BR" sz="1600" noProof="0" dirty="0">
              <a:solidFill>
                <a:schemeClr val="tx1"/>
              </a:solidFill>
              <a:highlight>
                <a:srgbClr val="FFFFFF"/>
              </a:highlight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endParaRPr lang="pt-BR" noProof="0" dirty="0">
              <a:solidFill>
                <a:schemeClr val="tx1"/>
              </a:solidFill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noProof="0" dirty="0">
                <a:solidFill>
                  <a:schemeClr val="tx1"/>
                </a:solidFill>
                <a:ea typeface="+mn-lt"/>
                <a:cs typeface="+mn-lt"/>
              </a:rPr>
              <a:t>  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Os estandes reutilizados são mais rápidos de montar, o que resulta em um processo </a:t>
            </a:r>
            <a:r>
              <a:rPr lang="pt-BR" sz="1600" noProof="0" dirty="0" err="1">
                <a:solidFill>
                  <a:schemeClr val="tx1"/>
                </a:solidFill>
                <a:ea typeface="+mn-lt"/>
                <a:cs typeface="+mn-lt"/>
              </a:rPr>
              <a:t>pré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-evento </a:t>
            </a:r>
            <a:r>
              <a:rPr lang="pt-BR" sz="1600" b="1" dirty="0">
                <a:solidFill>
                  <a:srgbClr val="00B0F0"/>
                </a:solidFill>
              </a:rPr>
              <a:t>mais tranquilo e confiável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, colocando você na melhor posição para se engajar com os seus clientes quando o evento começar.</a:t>
            </a:r>
            <a:endParaRPr lang="pt-BR" sz="1600" noProof="0" dirty="0">
              <a:solidFill>
                <a:schemeClr val="tx1"/>
              </a:solidFill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endParaRPr lang="pt-BR" sz="1600" noProof="0" dirty="0">
              <a:solidFill>
                <a:schemeClr val="tx1"/>
              </a:solidFill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  O </a:t>
            </a:r>
            <a:r>
              <a:rPr lang="pt-BR" sz="1600" noProof="0" dirty="0" err="1">
                <a:solidFill>
                  <a:schemeClr val="tx1"/>
                </a:solidFill>
                <a:ea typeface="+mn-lt"/>
                <a:cs typeface="+mn-lt"/>
              </a:rPr>
              <a:t>Better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 Stands começou a implementar</a:t>
            </a:r>
            <a:r>
              <a:rPr lang="pt-BR" sz="1600" b="1" noProof="0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pt-BR" sz="1600" b="1" dirty="0">
                <a:solidFill>
                  <a:srgbClr val="00B0F0"/>
                </a:solidFill>
              </a:rPr>
              <a:t>recompensas e reconhecimento 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para expositores que participam do programa e montam um estande reutilizado em um determinado evento, o que pode ajuda-lo a </a:t>
            </a:r>
            <a:r>
              <a:rPr lang="pt-BR" sz="1600" dirty="0">
                <a:solidFill>
                  <a:schemeClr val="tx1"/>
                </a:solidFill>
                <a:ea typeface="+mn-lt"/>
                <a:cs typeface="+mn-lt"/>
              </a:rPr>
              <a:t>s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e destacar entre os seus concorrentes.</a:t>
            </a:r>
            <a:endParaRPr lang="pt-BR" sz="1600" noProof="0" dirty="0">
              <a:solidFill>
                <a:schemeClr val="tx1"/>
              </a:solidFill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endParaRPr lang="pt-BR" sz="1600" noProof="0" dirty="0">
              <a:solidFill>
                <a:schemeClr val="tx1"/>
              </a:solidFill>
              <a:ea typeface="Roboto"/>
              <a:cs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  Estandes reutilizados significam </a:t>
            </a:r>
            <a:r>
              <a:rPr lang="pt-BR" sz="1600" b="1" dirty="0">
                <a:solidFill>
                  <a:srgbClr val="00B0F0"/>
                </a:solidFill>
              </a:rPr>
              <a:t>menos desperdício e menos emissões de carbono</a:t>
            </a:r>
            <a:r>
              <a:rPr lang="pt-BR" sz="1600" noProof="0" dirty="0">
                <a:solidFill>
                  <a:schemeClr val="tx1"/>
                </a:solidFill>
                <a:ea typeface="+mn-lt"/>
                <a:cs typeface="+mn-lt"/>
              </a:rPr>
              <a:t>, o que pode ajuda-lo a atingir as suas próprias metas sustentáveis e a se alinhar com a mensagem de sustentabilidade que você pode utilizar com os seus clientes.</a:t>
            </a:r>
            <a:br>
              <a:rPr lang="pt-BR" sz="1600" noProof="0" dirty="0"/>
            </a:br>
            <a:endParaRPr lang="pt-BR" sz="1600" noProof="0" dirty="0">
              <a:solidFill>
                <a:srgbClr val="5F6368"/>
              </a:solidFill>
              <a:highlight>
                <a:srgbClr val="FFFFFF"/>
              </a:highlight>
              <a:ea typeface="Roboto"/>
              <a:cs typeface="Roboto"/>
            </a:endParaRPr>
          </a:p>
        </p:txBody>
      </p:sp>
      <p:pic>
        <p:nvPicPr>
          <p:cNvPr id="18" name="Graphic 17" descr="Group brainstorm outline">
            <a:extLst>
              <a:ext uri="{FF2B5EF4-FFF2-40B4-BE49-F238E27FC236}">
                <a16:creationId xmlns:a16="http://schemas.microsoft.com/office/drawing/2014/main" id="{239172E5-519D-3CFD-E077-B0B9902A09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214" y="1479207"/>
            <a:ext cx="1085851" cy="1085851"/>
          </a:xfrm>
          <a:prstGeom prst="rect">
            <a:avLst/>
          </a:prstGeom>
        </p:spPr>
      </p:pic>
      <p:pic>
        <p:nvPicPr>
          <p:cNvPr id="20" name="Graphic 19" descr="Clipboard Partially Checked outline">
            <a:extLst>
              <a:ext uri="{FF2B5EF4-FFF2-40B4-BE49-F238E27FC236}">
                <a16:creationId xmlns:a16="http://schemas.microsoft.com/office/drawing/2014/main" id="{53EA68CA-926D-41E8-1514-6750B426C6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301" y="2794873"/>
            <a:ext cx="1036535" cy="1036535"/>
          </a:xfrm>
          <a:prstGeom prst="rect">
            <a:avLst/>
          </a:prstGeom>
        </p:spPr>
      </p:pic>
      <p:pic>
        <p:nvPicPr>
          <p:cNvPr id="26" name="Graphic 25" descr="Pyramid with levels outline">
            <a:extLst>
              <a:ext uri="{FF2B5EF4-FFF2-40B4-BE49-F238E27FC236}">
                <a16:creationId xmlns:a16="http://schemas.microsoft.com/office/drawing/2014/main" id="{B50B2097-774F-EA1B-8116-52C4C75538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611139" y="4004067"/>
            <a:ext cx="861999" cy="861999"/>
          </a:xfrm>
          <a:prstGeom prst="rect">
            <a:avLst/>
          </a:prstGeom>
        </p:spPr>
      </p:pic>
      <p:pic>
        <p:nvPicPr>
          <p:cNvPr id="30" name="Graphic 29" descr="Bar graph with downward trend outline">
            <a:extLst>
              <a:ext uri="{FF2B5EF4-FFF2-40B4-BE49-F238E27FC236}">
                <a16:creationId xmlns:a16="http://schemas.microsoft.com/office/drawing/2014/main" id="{0745D057-DA8F-C4A3-0B7D-0D5A854E5F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621" y="5038725"/>
            <a:ext cx="914400" cy="9144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746CBC25-A598-B91F-8A42-AABD75BA6218}"/>
              </a:ext>
            </a:extLst>
          </p:cNvPr>
          <p:cNvSpPr txBox="1">
            <a:spLocks/>
          </p:cNvSpPr>
          <p:nvPr/>
        </p:nvSpPr>
        <p:spPr>
          <a:xfrm>
            <a:off x="525301" y="485313"/>
            <a:ext cx="9629845" cy="377402"/>
          </a:xfrm>
          <a:prstGeom prst="rect">
            <a:avLst/>
          </a:prstGeom>
        </p:spPr>
        <p:txBody>
          <a:bodyPr vert="horz" wrap="square" lIns="0" tIns="0" rIns="0" bIns="72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noProof="0" dirty="0">
                <a:ea typeface="+mj-lt"/>
                <a:cs typeface="+mj-lt"/>
              </a:rPr>
              <a:t>Quais são os benefícios de optar por um BETTER STAND?</a:t>
            </a:r>
          </a:p>
        </p:txBody>
      </p:sp>
    </p:spTree>
    <p:extLst>
      <p:ext uri="{BB962C8B-B14F-4D97-AF65-F5344CB8AC3E}">
        <p14:creationId xmlns:p14="http://schemas.microsoft.com/office/powerpoint/2010/main" val="164463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EF037-0FEF-1568-CED8-8F46C9E74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0">
            <a:extLst>
              <a:ext uri="{FF2B5EF4-FFF2-40B4-BE49-F238E27FC236}">
                <a16:creationId xmlns:a16="http://schemas.microsoft.com/office/drawing/2014/main" id="{439A3D04-8F07-1BC6-8BD1-BCDE7505C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807304"/>
              </p:ext>
            </p:extLst>
          </p:nvPr>
        </p:nvGraphicFramePr>
        <p:xfrm>
          <a:off x="430214" y="2497712"/>
          <a:ext cx="11618328" cy="40181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79161">
                  <a:extLst>
                    <a:ext uri="{9D8B030D-6E8A-4147-A177-3AD203B41FA5}">
                      <a16:colId xmlns:a16="http://schemas.microsoft.com/office/drawing/2014/main" val="1798666820"/>
                    </a:ext>
                  </a:extLst>
                </a:gridCol>
                <a:gridCol w="268990">
                  <a:extLst>
                    <a:ext uri="{9D8B030D-6E8A-4147-A177-3AD203B41FA5}">
                      <a16:colId xmlns:a16="http://schemas.microsoft.com/office/drawing/2014/main" val="3887740490"/>
                    </a:ext>
                  </a:extLst>
                </a:gridCol>
                <a:gridCol w="1514463">
                  <a:extLst>
                    <a:ext uri="{9D8B030D-6E8A-4147-A177-3AD203B41FA5}">
                      <a16:colId xmlns:a16="http://schemas.microsoft.com/office/drawing/2014/main" val="3415992992"/>
                    </a:ext>
                  </a:extLst>
                </a:gridCol>
                <a:gridCol w="4349339">
                  <a:extLst>
                    <a:ext uri="{9D8B030D-6E8A-4147-A177-3AD203B41FA5}">
                      <a16:colId xmlns:a16="http://schemas.microsoft.com/office/drawing/2014/main" val="1569326140"/>
                    </a:ext>
                  </a:extLst>
                </a:gridCol>
                <a:gridCol w="1302074">
                  <a:extLst>
                    <a:ext uri="{9D8B030D-6E8A-4147-A177-3AD203B41FA5}">
                      <a16:colId xmlns:a16="http://schemas.microsoft.com/office/drawing/2014/main" val="2394587560"/>
                    </a:ext>
                  </a:extLst>
                </a:gridCol>
                <a:gridCol w="1234767">
                  <a:extLst>
                    <a:ext uri="{9D8B030D-6E8A-4147-A177-3AD203B41FA5}">
                      <a16:colId xmlns:a16="http://schemas.microsoft.com/office/drawing/2014/main" val="776405363"/>
                    </a:ext>
                  </a:extLst>
                </a:gridCol>
                <a:gridCol w="1234767">
                  <a:extLst>
                    <a:ext uri="{9D8B030D-6E8A-4147-A177-3AD203B41FA5}">
                      <a16:colId xmlns:a16="http://schemas.microsoft.com/office/drawing/2014/main" val="1145108583"/>
                    </a:ext>
                  </a:extLst>
                </a:gridCol>
                <a:gridCol w="1234767">
                  <a:extLst>
                    <a:ext uri="{9D8B030D-6E8A-4147-A177-3AD203B41FA5}">
                      <a16:colId xmlns:a16="http://schemas.microsoft.com/office/drawing/2014/main" val="1257312776"/>
                    </a:ext>
                  </a:extLst>
                </a:gridCol>
              </a:tblGrid>
              <a:tr h="245320">
                <a:tc>
                  <a:txBody>
                    <a:bodyPr/>
                    <a:lstStyle/>
                    <a:p>
                      <a:pPr algn="r"/>
                      <a:endParaRPr lang="pt-BR" sz="1000" b="1" noProof="0" dirty="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1000" b="1" noProof="0" dirty="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b="1" noProof="0" dirty="0">
                          <a:solidFill>
                            <a:schemeClr val="bg2"/>
                          </a:solidFill>
                        </a:rPr>
                        <a:t>CATEGORIA</a:t>
                      </a:r>
                      <a:endParaRPr lang="pt-BR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b="1" noProof="0" dirty="0">
                          <a:solidFill>
                            <a:schemeClr val="bg2"/>
                          </a:solidFill>
                        </a:rPr>
                        <a:t>ITENS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noProof="0" dirty="0">
                          <a:solidFill>
                            <a:schemeClr val="bg2"/>
                          </a:solidFill>
                        </a:rPr>
                        <a:t>Em Progresso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0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B6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0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0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A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927231"/>
                  </a:ext>
                </a:extLst>
              </a:tr>
              <a:tr h="367980">
                <a:tc rowSpan="8">
                  <a:txBody>
                    <a:bodyPr/>
                    <a:lstStyle/>
                    <a:p>
                      <a:pPr algn="ctr"/>
                      <a:r>
                        <a:rPr lang="pt-BR" sz="10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REUTILIZADO</a:t>
                      </a:r>
                    </a:p>
                  </a:txBody>
                  <a:tcPr marL="0" marR="54000" marT="54000" marB="5400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80000"/>
                        </a:lnSpc>
                        <a:spcBef>
                          <a:spcPts val="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2"/>
                              </a:ext>
                            </a:extLst>
                          </a:blip>
                        </a:buBlip>
                      </a:pPr>
                      <a:r>
                        <a:rPr lang="pt-BR" sz="1200" noProof="0" dirty="0">
                          <a:solidFill>
                            <a:schemeClr val="bg2"/>
                          </a:solidFill>
                        </a:rPr>
                        <a:t> </a:t>
                      </a:r>
                      <a:endParaRPr lang="pt-BR" sz="900" noProof="0" dirty="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noProof="0" dirty="0">
                          <a:solidFill>
                            <a:srgbClr val="002244"/>
                          </a:solidFill>
                          <a:latin typeface="Calibri"/>
                          <a:ea typeface="Calibri"/>
                          <a:cs typeface="Calibri"/>
                        </a:rPr>
                        <a:t>Estrutura e paredes do estande</a:t>
                      </a:r>
                      <a:endParaRPr lang="pt-BR" sz="900" noProof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Estrutura ou armação do estande, paredes, painéis para salas de reuniões, pano de fundo.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noProof="0" dirty="0"/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B6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6F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A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893364"/>
                  </a:ext>
                </a:extLst>
              </a:tr>
              <a:tr h="367980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5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Plataforma ou piso elevado</a:t>
                      </a:r>
                      <a:endParaRPr lang="pt-BR" sz="900" noProof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Estrutura do piso (excluindo revestimento, por exemplo, carpete).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6F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96593"/>
                  </a:ext>
                </a:extLst>
              </a:tr>
              <a:tr h="367980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6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Mobília e equipamentos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Vitrines, balcões, cadeiras, mesas, sofá, mesa de café, armário, suporte para panfletos, paredes de LED, TV, equipamentos de áudio e vídeo, etc.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6F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206634"/>
                  </a:ext>
                </a:extLst>
              </a:tr>
              <a:tr h="235099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7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Iluminação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Todo tipo de iluminação no estande e dentro das vitrines.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6F2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619310"/>
                  </a:ext>
                </a:extLst>
              </a:tr>
              <a:tr h="367980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8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Testeira e sinalização frontal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Testeira e sinalização frontal, como logo tridimensional da empresa no topo da estrutura do estande.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709422"/>
                  </a:ext>
                </a:extLst>
              </a:tr>
              <a:tr h="367980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9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Estrutura aérea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Qualquer estrutura aérea, incluindo pórticos de iluminação ou outros elementos aéreos.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462206"/>
                  </a:ext>
                </a:extLst>
              </a:tr>
              <a:tr h="367980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10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Teto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Qualquer tipo de teto, por exemplo, teto de tecido, tetos sólidos para iluminação ou suporte do estande.</a:t>
                      </a:r>
                      <a:endParaRPr lang="pt-BR" sz="900" noProof="0" dirty="0"/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42919"/>
                  </a:ext>
                </a:extLst>
              </a:tr>
              <a:tr h="316872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11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Displays de exibição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900" b="0" i="0" u="none" strike="noStrike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Vitrines de exibição de produtos embutidas ou destacáveis, caixas de luz, etc.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772185"/>
                  </a:ext>
                </a:extLst>
              </a:tr>
              <a:tr h="36798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REUTILIZADO / RECICLADO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12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Revestimento de piso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pt-BR" sz="900" b="0" i="0" u="none" strike="noStrike" kern="1200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Carpete, azulejos para piso, revestimentos de HDF (High </a:t>
                      </a:r>
                      <a:r>
                        <a:rPr lang="pt-BR" sz="900" b="0" i="0" u="none" strike="noStrike" kern="1200" baseline="0" noProof="0" dirty="0" err="1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Density</a:t>
                      </a:r>
                      <a:r>
                        <a:rPr lang="pt-BR" sz="900" b="0" i="0" u="none" strike="noStrike" kern="1200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 </a:t>
                      </a:r>
                      <a:r>
                        <a:rPr lang="pt-BR" sz="900" b="0" i="0" u="none" strike="noStrike" kern="1200" baseline="0" noProof="0" dirty="0" err="1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Fibreboard</a:t>
                      </a:r>
                      <a:r>
                        <a:rPr lang="pt-BR" sz="900" b="0" i="0" u="none" strike="noStrike" kern="1200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Roboto"/>
                        </a:rPr>
                        <a:t>), piso vinílico, etc.</a:t>
                      </a: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13013"/>
                  </a:ext>
                </a:extLst>
              </a:tr>
              <a:tr h="496457">
                <a:tc vMerge="1">
                  <a:txBody>
                    <a:bodyPr/>
                    <a:lstStyle/>
                    <a:p>
                      <a:pPr algn="r"/>
                      <a:endParaRPr lang="en-GB" sz="900">
                        <a:solidFill>
                          <a:schemeClr val="bg2"/>
                        </a:solidFill>
                      </a:endParaRPr>
                    </a:p>
                  </a:txBody>
                  <a:tcPr marL="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13"/>
                              </a:ext>
                            </a:extLst>
                          </a:blip>
                        </a:buBlip>
                        <a:tabLst/>
                        <a:defRPr/>
                      </a:pPr>
                      <a:r>
                        <a:rPr lang="pt-BR" sz="1200" kern="1200" noProof="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pt-BR" sz="900" b="0" i="0" u="none" strike="noStrike" kern="1200" noProof="0" dirty="0">
                          <a:solidFill>
                            <a:srgbClr val="002244"/>
                          </a:solidFill>
                          <a:latin typeface="Roboto"/>
                          <a:ea typeface="Roboto"/>
                          <a:cs typeface="Roboto"/>
                        </a:rPr>
                        <a:t>Gráficos e itens decorativos</a:t>
                      </a:r>
                      <a:endParaRPr lang="pt-BR" sz="900" b="0" i="0" u="none" strike="noStrike" kern="1200" noProof="0" dirty="0">
                        <a:solidFill>
                          <a:srgbClr val="002244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pt-BR" sz="900" b="0" i="0" u="none" strike="noStrike" kern="1200" baseline="0" noProof="0" dirty="0">
                          <a:solidFill>
                            <a:srgbClr val="737272"/>
                          </a:solidFill>
                          <a:latin typeface="Roboto"/>
                          <a:ea typeface="Roboto"/>
                          <a:cs typeface="Calibri"/>
                        </a:rPr>
                        <a:t>Elementos gráficos do estande que são montados na parede ou apoiados no chão (não suspensos) e quaisquer outros itens decorativos como plantas e flores, modelos e ornamentos.</a:t>
                      </a:r>
                      <a:endParaRPr lang="pt-BR" sz="900" b="0" i="0" u="none" strike="noStrike" kern="1200" baseline="0" noProof="0" dirty="0">
                        <a:solidFill>
                          <a:srgbClr val="737272"/>
                        </a:solidFill>
                        <a:latin typeface="Roboto"/>
                        <a:ea typeface="Roboto"/>
                      </a:endParaRPr>
                    </a:p>
                  </a:txBody>
                  <a:tcPr marL="54000" marR="54000" marT="54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B6F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2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14400" rtl="0" eaLnBrk="1" latinLnBrk="0" hangingPunct="1">
                        <a:lnSpc>
                          <a:spcPct val="80000"/>
                        </a:lnSpc>
                        <a:spcBef>
                          <a:spcPts val="1200"/>
                        </a:spcBef>
                        <a:buSzPct val="140000"/>
                        <a:buFontTx/>
                        <a:buBlip>
                          <a:blip>
                            <a:extLst>
                              <a:ext uri="{96DAC541-7B7A-43D3-8B79-37D633B846F1}">
                                <asvg:svgBlip xmlns:asvg="http://schemas.microsoft.com/office/drawing/2016/SVG/main" r:embed="rId4"/>
                              </a:ext>
                            </a:extLst>
                          </a:blip>
                        </a:buBlip>
                      </a:pPr>
                      <a:r>
                        <a:rPr lang="pt-BR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000" marR="54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A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90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5537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4BFAA6-E4A3-C193-0778-C4F5B7A8F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30213"/>
            <a:ext cx="2856296" cy="914096"/>
          </a:xfrm>
        </p:spPr>
        <p:txBody>
          <a:bodyPr bIns="0">
            <a:spAutoFit/>
          </a:bodyPr>
          <a:lstStyle/>
          <a:p>
            <a:r>
              <a:rPr lang="pt-BR" noProof="0" dirty="0"/>
              <a:t>O QUE FAZ UM ESTANDE SER </a:t>
            </a:r>
            <a:r>
              <a:rPr lang="pt-BR" dirty="0">
                <a:solidFill>
                  <a:schemeClr val="accent1"/>
                </a:solidFill>
              </a:rPr>
              <a:t>BETTER</a:t>
            </a:r>
            <a:r>
              <a:rPr lang="pt-BR" noProof="0" dirty="0"/>
              <a:t> STANDS?</a:t>
            </a:r>
            <a:endParaRPr lang="pt-BR" noProof="0" dirty="0">
              <a:solidFill>
                <a:srgbClr val="0047AB"/>
              </a:solidFill>
              <a:ea typeface="Roboto Bold"/>
              <a:cs typeface="Roboto Bold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03FB6B-D542-96B1-1C6B-03A3637895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0214" y="1557338"/>
            <a:ext cx="3469982" cy="917021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pt-BR" sz="1150" noProof="0" dirty="0">
                <a:latin typeface="Roboto"/>
                <a:ea typeface="Roboto"/>
                <a:cs typeface="Roboto"/>
              </a:rPr>
              <a:t>Os 10 elementos-chave de um estande são avaliados quanto à sua reutilização. Isso determina a sua classificação como Em Progresso, Bronze, Prata ou Ouro.</a:t>
            </a:r>
            <a:endParaRPr lang="pt-BR" sz="1150" noProof="0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F1A37D4-03DD-E881-9C0A-853953D0E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14656" y="2100444"/>
            <a:ext cx="1012918" cy="432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46854DB3-7C14-8B12-674E-991B1EE879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94330" y="2100444"/>
            <a:ext cx="1012914" cy="432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6CB31E4-4AC1-C9C7-871E-235C54CDD9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43935" y="2100448"/>
            <a:ext cx="1012915" cy="43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2418F-D19E-3901-7EEC-B1BC8020F7C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22"/>
          <a:stretch/>
        </p:blipFill>
        <p:spPr>
          <a:xfrm>
            <a:off x="4327850" y="14384"/>
            <a:ext cx="4215544" cy="26852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2347A-6A43-D663-61B7-469E03B4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pt-BR" noProof="0" smtClean="0"/>
              <a:pPr/>
              <a:t>5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68853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42F4-E865-B230-7188-611EA041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0213"/>
            <a:ext cx="7440983" cy="682101"/>
          </a:xfrm>
        </p:spPr>
        <p:txBody>
          <a:bodyPr/>
          <a:lstStyle/>
          <a:p>
            <a:r>
              <a:rPr lang="pt-BR" noProof="0" dirty="0"/>
              <a:t>RESPOSTAS AS PERGUNTAS E DÚVIDAS MAIS COMUNS</a:t>
            </a:r>
            <a:endParaRPr lang="pt-BR" noProof="0" dirty="0">
              <a:ea typeface="Roboto Bold"/>
              <a:cs typeface="Roboto Bold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2D01C-ADBC-6B92-C13B-491F12C4F4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49C6CF-42C6-40E4-B6AF-329145147824}" type="slidenum">
              <a:rPr lang="pt-BR" noProof="0" smtClean="0"/>
              <a:pPr/>
              <a:t>6</a:t>
            </a:fld>
            <a:endParaRPr lang="pt-BR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A403829-9493-E449-5F27-01A72C9100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15" y="1557338"/>
            <a:ext cx="954013" cy="864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E231D33-A8F5-383D-AB71-E7D2C0F07D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492" y="2958886"/>
            <a:ext cx="954013" cy="864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F89BC06-6B52-DB9D-3C06-85D07C75C7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92" y="4219757"/>
            <a:ext cx="954013" cy="864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F070C2-E6E8-8524-5699-F9E9BC754CF5}"/>
              </a:ext>
            </a:extLst>
          </p:cNvPr>
          <p:cNvSpPr txBox="1"/>
          <p:nvPr/>
        </p:nvSpPr>
        <p:spPr>
          <a:xfrm>
            <a:off x="1280745" y="3047621"/>
            <a:ext cx="8498255" cy="769441"/>
          </a:xfrm>
          <a:prstGeom prst="rect">
            <a:avLst/>
          </a:prstGeom>
          <a:noFill/>
        </p:spPr>
        <p:txBody>
          <a:bodyPr wrap="square" lIns="180000" tIns="0" rIns="0" bIns="0" rtlCol="0" anchor="ctr" anchorCtr="0">
            <a:spAutoFit/>
          </a:bodyPr>
          <a:lstStyle/>
          <a:p>
            <a:r>
              <a:rPr lang="pt-BR" sz="1400" b="1" noProof="0" dirty="0">
                <a:solidFill>
                  <a:schemeClr val="accent2"/>
                </a:solidFill>
                <a:ea typeface="+mn-lt"/>
                <a:cs typeface="+mn-lt"/>
              </a:rPr>
              <a:t>É NECESSÁRIO REUTILIZAR INTEGRALMENTE UM ELEMENTO PARA QUE ELE SEJA CONTABILIZADO?</a:t>
            </a:r>
            <a:endParaRPr lang="pt-BR" sz="1400" b="1" noProof="0" dirty="0">
              <a:solidFill>
                <a:schemeClr val="accent2"/>
              </a:solidFill>
              <a:ea typeface="Roboto"/>
              <a:cs typeface="Roboto"/>
            </a:endParaRPr>
          </a:p>
          <a:p>
            <a:r>
              <a:rPr lang="pt-BR" sz="12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Usamos a regra 90/10 para avaliar se um elemento pode ser reutilizado. Portanto, 90% do elemento precisa ser reutilizado em um evento e 10% ou menos podem ser reciclados. Isso está de acordo com outros padrões de descarte de resíduos.</a:t>
            </a:r>
            <a:endParaRPr lang="pt-BR" noProof="0" dirty="0">
              <a:solidFill>
                <a:schemeClr val="tx2">
                  <a:lumMod val="75000"/>
                </a:schemeClr>
              </a:solidFill>
              <a:ea typeface="Roboto"/>
              <a:cs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546556-9F5F-068A-4A1F-B58CD8E0299C}"/>
              </a:ext>
            </a:extLst>
          </p:cNvPr>
          <p:cNvSpPr txBox="1"/>
          <p:nvPr/>
        </p:nvSpPr>
        <p:spPr>
          <a:xfrm>
            <a:off x="1390790" y="1423346"/>
            <a:ext cx="8578853" cy="1138773"/>
          </a:xfrm>
          <a:prstGeom prst="rect">
            <a:avLst/>
          </a:prstGeom>
          <a:noFill/>
        </p:spPr>
        <p:txBody>
          <a:bodyPr wrap="square" lIns="180000" tIns="0" rIns="0" bIns="0" rtlCol="0" anchor="ctr" anchorCtr="0">
            <a:spAutoFit/>
          </a:bodyPr>
          <a:lstStyle/>
          <a:p>
            <a:r>
              <a:rPr lang="pt-BR" sz="1400" b="1" noProof="0" dirty="0">
                <a:solidFill>
                  <a:schemeClr val="accent1"/>
                </a:solidFill>
                <a:ea typeface="+mn-lt"/>
                <a:cs typeface="+mn-lt"/>
              </a:rPr>
              <a:t>E SE UM ELEMENTO DO MEU ESTANDE FOR REUTILIZADO PARA ALGO QUE NÂO SEJA UM ESTANDE?</a:t>
            </a:r>
          </a:p>
          <a:p>
            <a:r>
              <a:rPr lang="pt-BR" sz="1200" dirty="0">
                <a:solidFill>
                  <a:schemeClr val="tx2">
                    <a:lumMod val="75000"/>
                  </a:schemeClr>
                </a:solidFill>
              </a:rPr>
              <a:t>Para que seja considerado sustentável dentro da estrutura do </a:t>
            </a:r>
            <a:r>
              <a:rPr lang="pt-BR" sz="1200" dirty="0" err="1">
                <a:solidFill>
                  <a:schemeClr val="tx2">
                    <a:lumMod val="75000"/>
                  </a:schemeClr>
                </a:solidFill>
              </a:rPr>
              <a:t>Better</a:t>
            </a:r>
            <a:r>
              <a:rPr lang="pt-BR" sz="1200" dirty="0">
                <a:solidFill>
                  <a:schemeClr val="tx2">
                    <a:lumMod val="75000"/>
                  </a:schemeClr>
                </a:solidFill>
              </a:rPr>
              <a:t> Stands, ele precisa ser reutilizado em outros eventos. O </a:t>
            </a:r>
            <a:r>
              <a:rPr lang="pt-BR" sz="1200" dirty="0" err="1">
                <a:solidFill>
                  <a:schemeClr val="tx2">
                    <a:lumMod val="75000"/>
                  </a:schemeClr>
                </a:solidFill>
              </a:rPr>
              <a:t>Better</a:t>
            </a:r>
            <a:r>
              <a:rPr lang="pt-BR" sz="1200" dirty="0">
                <a:solidFill>
                  <a:schemeClr val="tx2">
                    <a:lumMod val="75000"/>
                  </a:schemeClr>
                </a:solidFill>
              </a:rPr>
              <a:t> Stands tem como objetivo promover um modelo de economia circular dentro dessa indústria, o que significa que os elementos de um estande devem ser usados repetidamente em diferentes eventos. Embora o reaproveitamento do elemento para um uso diferente fora da indústria de eventos ajude a mitigar o desperdício do setor, isso não resolve o problema que enfrentamos e não entrega outros benefícios do </a:t>
            </a:r>
            <a:r>
              <a:rPr lang="pt-BR" sz="1200" dirty="0" err="1">
                <a:solidFill>
                  <a:schemeClr val="tx2">
                    <a:lumMod val="75000"/>
                  </a:schemeClr>
                </a:solidFill>
              </a:rPr>
              <a:t>Better</a:t>
            </a:r>
            <a:r>
              <a:rPr lang="pt-BR" sz="1200" dirty="0">
                <a:solidFill>
                  <a:schemeClr val="tx2">
                    <a:lumMod val="75000"/>
                  </a:schemeClr>
                </a:solidFill>
              </a:rPr>
              <a:t> Stands, como a melhoria na Saúde e Segurança.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5213A2-CFB5-DDE7-48A6-9C208130DE3F}"/>
              </a:ext>
            </a:extLst>
          </p:cNvPr>
          <p:cNvSpPr txBox="1"/>
          <p:nvPr/>
        </p:nvSpPr>
        <p:spPr>
          <a:xfrm>
            <a:off x="1280743" y="4449747"/>
            <a:ext cx="8808185" cy="400110"/>
          </a:xfrm>
          <a:prstGeom prst="rect">
            <a:avLst/>
          </a:prstGeom>
          <a:noFill/>
        </p:spPr>
        <p:txBody>
          <a:bodyPr wrap="square" lIns="180000" tIns="0" rIns="0" bIns="0" rtlCol="0" anchor="ctr" anchorCtr="0">
            <a:spAutoFit/>
          </a:bodyPr>
          <a:lstStyle/>
          <a:p>
            <a:r>
              <a:rPr lang="pt-BR" sz="1400" b="1" noProof="0" dirty="0">
                <a:solidFill>
                  <a:schemeClr val="accent3"/>
                </a:solidFill>
                <a:ea typeface="+mn-lt"/>
                <a:cs typeface="+mn-lt"/>
              </a:rPr>
              <a:t>POSSO REUTILIZAR QUAISQUER 4 ELEMENTOS PARA OBTER UMA CLASSIFICAÇÃO DE BRONZE? </a:t>
            </a:r>
          </a:p>
          <a:p>
            <a:r>
              <a:rPr lang="pt-BR" sz="12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Não, é preciso ter os quatro elementos </a:t>
            </a:r>
            <a:r>
              <a:rPr lang="pt-BR" sz="12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do</a:t>
            </a:r>
            <a:r>
              <a:rPr lang="pt-BR" sz="12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nível bronze para alcançar a classificação.</a:t>
            </a:r>
            <a:endParaRPr lang="pt-BR" sz="1200" noProof="0" dirty="0">
              <a:solidFill>
                <a:schemeClr val="tx2">
                  <a:lumMod val="75000"/>
                </a:schemeClr>
              </a:solidFill>
              <a:ea typeface="Roboto"/>
              <a:cs typeface="Roboto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28B9FCE-89E0-C031-7092-0D674AEB8C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15" y="5379251"/>
            <a:ext cx="954013" cy="864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6411AE-C424-CA41-513D-2004C1B65888}"/>
              </a:ext>
            </a:extLst>
          </p:cNvPr>
          <p:cNvSpPr txBox="1"/>
          <p:nvPr/>
        </p:nvSpPr>
        <p:spPr>
          <a:xfrm>
            <a:off x="1282696" y="5516909"/>
            <a:ext cx="6590287" cy="584775"/>
          </a:xfrm>
          <a:prstGeom prst="rect">
            <a:avLst/>
          </a:prstGeom>
          <a:noFill/>
        </p:spPr>
        <p:txBody>
          <a:bodyPr wrap="square" lIns="180000" tIns="0" rIns="0" bIns="0" rtlCol="0" anchor="ctr" anchorCtr="0">
            <a:spAutoFit/>
          </a:bodyPr>
          <a:lstStyle/>
          <a:p>
            <a:r>
              <a:rPr lang="pt-BR" sz="1400" b="1" noProof="0" dirty="0">
                <a:solidFill>
                  <a:schemeClr val="accent5"/>
                </a:solidFill>
                <a:ea typeface="+mn-lt"/>
                <a:cs typeface="+mn-lt"/>
              </a:rPr>
              <a:t>NÃO SEI POR ONDE COMEÇAR PARA ADQUIRIR UM ESTANDE  REUTILIZADO? </a:t>
            </a:r>
            <a:endParaRPr lang="pt-BR" sz="1400" b="1" noProof="0" dirty="0">
              <a:solidFill>
                <a:schemeClr val="accent5"/>
              </a:solidFill>
              <a:ea typeface="Roboto"/>
              <a:cs typeface="Roboto"/>
            </a:endParaRPr>
          </a:p>
          <a:p>
            <a:r>
              <a:rPr lang="pt-BR" sz="12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Consulte nosso guia de contratação, que fornecerá todas as perguntas a serem feitas a </a:t>
            </a:r>
            <a:r>
              <a:rPr lang="pt-BR" sz="1200" noProof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sua montadora/contratado</a:t>
            </a:r>
            <a:r>
              <a:rPr lang="pt-BR" sz="12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/prestador de serviços designado para o evento.</a:t>
            </a:r>
            <a:endParaRPr lang="pt-BR" noProof="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25004"/>
      </p:ext>
    </p:extLst>
  </p:cSld>
  <p:clrMapOvr>
    <a:masterClrMapping/>
  </p:clrMapOvr>
</p:sld>
</file>

<file path=ppt/theme/theme1.xml><?xml version="1.0" encoding="utf-8"?>
<a:theme xmlns:a="http://schemas.openxmlformats.org/drawingml/2006/main" name="BS new">
  <a:themeElements>
    <a:clrScheme name="Custom 8">
      <a:dk1>
        <a:sysClr val="windowText" lastClr="000000"/>
      </a:dk1>
      <a:lt1>
        <a:sysClr val="window" lastClr="FFFFFF"/>
      </a:lt1>
      <a:dk2>
        <a:srgbClr val="999898"/>
      </a:dk2>
      <a:lt2>
        <a:srgbClr val="0047AB"/>
      </a:lt2>
      <a:accent1>
        <a:srgbClr val="009BD9"/>
      </a:accent1>
      <a:accent2>
        <a:srgbClr val="85BD41"/>
      </a:accent2>
      <a:accent3>
        <a:srgbClr val="F59D24"/>
      </a:accent3>
      <a:accent4>
        <a:srgbClr val="07989F"/>
      </a:accent4>
      <a:accent5>
        <a:srgbClr val="E02F82"/>
      </a:accent5>
      <a:accent6>
        <a:srgbClr val="964091"/>
      </a:accent6>
      <a:hlink>
        <a:srgbClr val="009BD9"/>
      </a:hlink>
      <a:folHlink>
        <a:srgbClr val="009BD9"/>
      </a:folHlink>
    </a:clrScheme>
    <a:fontScheme name="Better Stands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S new" id="{52515257-742D-47F5-BAD8-21175A27DCAA}" vid="{D7F1B733-ACC1-4896-B69F-750232D2125B}"/>
    </a:ext>
  </a:extLst>
</a:theme>
</file>

<file path=ppt/theme/theme2.xml><?xml version="1.0" encoding="utf-8"?>
<a:theme xmlns:a="http://schemas.openxmlformats.org/drawingml/2006/main" name="Title slides">
  <a:themeElements>
    <a:clrScheme name="Custom 8">
      <a:dk1>
        <a:sysClr val="windowText" lastClr="000000"/>
      </a:dk1>
      <a:lt1>
        <a:sysClr val="window" lastClr="FFFFFF"/>
      </a:lt1>
      <a:dk2>
        <a:srgbClr val="999898"/>
      </a:dk2>
      <a:lt2>
        <a:srgbClr val="0047AB"/>
      </a:lt2>
      <a:accent1>
        <a:srgbClr val="009BD9"/>
      </a:accent1>
      <a:accent2>
        <a:srgbClr val="85BD41"/>
      </a:accent2>
      <a:accent3>
        <a:srgbClr val="F59D24"/>
      </a:accent3>
      <a:accent4>
        <a:srgbClr val="07989F"/>
      </a:accent4>
      <a:accent5>
        <a:srgbClr val="E02F82"/>
      </a:accent5>
      <a:accent6>
        <a:srgbClr val="964091"/>
      </a:accent6>
      <a:hlink>
        <a:srgbClr val="009BD9"/>
      </a:hlink>
      <a:folHlink>
        <a:srgbClr val="009BD9"/>
      </a:folHlink>
    </a:clrScheme>
    <a:fontScheme name="Better Stands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999898"/>
      </a:dk2>
      <a:lt2>
        <a:srgbClr val="0047AB"/>
      </a:lt2>
      <a:accent1>
        <a:srgbClr val="009BD9"/>
      </a:accent1>
      <a:accent2>
        <a:srgbClr val="85BD41"/>
      </a:accent2>
      <a:accent3>
        <a:srgbClr val="F59D24"/>
      </a:accent3>
      <a:accent4>
        <a:srgbClr val="07989F"/>
      </a:accent4>
      <a:accent5>
        <a:srgbClr val="E02F82"/>
      </a:accent5>
      <a:accent6>
        <a:srgbClr val="964091"/>
      </a:accent6>
      <a:hlink>
        <a:srgbClr val="009BD9"/>
      </a:hlink>
      <a:folHlink>
        <a:srgbClr val="009BD9"/>
      </a:folHlink>
    </a:clrScheme>
    <a:fontScheme name="Better Stands">
      <a:majorFont>
        <a:latin typeface="Roboto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457838-f07a-4ac5-b764-bed568604e48">
      <Terms xmlns="http://schemas.microsoft.com/office/infopath/2007/PartnerControls"/>
    </lcf76f155ced4ddcb4097134ff3c332f>
    <TaxCatchAll xmlns="1721c419-a501-473a-9076-b7d7e9f2ef8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7C232756F0D241BCFA35F110297E0A" ma:contentTypeVersion="16" ma:contentTypeDescription="Create a new document." ma:contentTypeScope="" ma:versionID="10746262de935d85ddb55c9507f52e66">
  <xsd:schema xmlns:xsd="http://www.w3.org/2001/XMLSchema" xmlns:xs="http://www.w3.org/2001/XMLSchema" xmlns:p="http://schemas.microsoft.com/office/2006/metadata/properties" xmlns:ns2="35457838-f07a-4ac5-b764-bed568604e48" xmlns:ns3="1721c419-a501-473a-9076-b7d7e9f2ef8e" targetNamespace="http://schemas.microsoft.com/office/2006/metadata/properties" ma:root="true" ma:fieldsID="7049525671f416f50278c2a85b583049" ns2:_="" ns3:_="">
    <xsd:import namespace="35457838-f07a-4ac5-b764-bed568604e48"/>
    <xsd:import namespace="1721c419-a501-473a-9076-b7d7e9f2ef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57838-f07a-4ac5-b764-bed568604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1c419-a501-473a-9076-b7d7e9f2ef8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e6b6474-7fb3-432a-94ba-4a90eed1ad72}" ma:internalName="TaxCatchAll" ma:showField="CatchAllData" ma:web="1721c419-a501-473a-9076-b7d7e9f2ef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43B2C9-B4AC-4EBD-8F52-F6E47FFBFCC9}">
  <ds:schemaRefs>
    <ds:schemaRef ds:uri="http://www.w3.org/XML/1998/namespace"/>
    <ds:schemaRef ds:uri="http://purl.org/dc/elements/1.1/"/>
    <ds:schemaRef ds:uri="http://schemas.openxmlformats.org/package/2006/metadata/core-properties"/>
    <ds:schemaRef ds:uri="1721c419-a501-473a-9076-b7d7e9f2ef8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35457838-f07a-4ac5-b764-bed568604e4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7207CF1-56F9-4433-B424-C4B41F5A9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4B01C5-045F-4AAD-B233-86496E67FE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457838-f07a-4ac5-b764-bed568604e48"/>
    <ds:schemaRef ds:uri="1721c419-a501-473a-9076-b7d7e9f2ef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BS new</Template>
  <TotalTime>868</TotalTime>
  <Words>1042</Words>
  <Application>Microsoft Office PowerPoint</Application>
  <PresentationFormat>Widescreen</PresentationFormat>
  <Paragraphs>122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BS new</vt:lpstr>
      <vt:lpstr>Title slides</vt:lpstr>
      <vt:lpstr>1_Office Theme</vt:lpstr>
      <vt:lpstr>BETTER STANDS  CATÁLOGO</vt:lpstr>
      <vt:lpstr>PowerPoint Presentation</vt:lpstr>
      <vt:lpstr>O que é Better Stands? </vt:lpstr>
      <vt:lpstr>PowerPoint Presentation</vt:lpstr>
      <vt:lpstr>O QUE FAZ UM ESTANDE SER BETTER STANDS?</vt:lpstr>
      <vt:lpstr>RESPOSTAS AS PERGUNTAS E DÚVIDAS MAIS COMUNS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Riddell, Leah</dc:creator>
  <cp:lastModifiedBy>Cruz, Nayara</cp:lastModifiedBy>
  <cp:revision>233</cp:revision>
  <dcterms:created xsi:type="dcterms:W3CDTF">2026-02-20T15:20:44Z</dcterms:created>
  <dcterms:modified xsi:type="dcterms:W3CDTF">2026-04-28T09:51:49Z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2026-02-25T18:54:04Z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86e1bfd5-ca36-44ab-a1bc-0a3dc87da5e6</vt:lpwstr>
  </property>
  <property fmtid="{D5CDD505-2E9C-101B-9397-08002B2CF9AE}" pid="8" name="MSIP_Label_2bbab825-a111-45e4-86a1-18cee0005896_ContentBits">
    <vt:lpwstr>2</vt:lpwstr>
  </property>
  <property fmtid="{D5CDD505-2E9C-101B-9397-08002B2CF9AE}" pid="9" name="MSIP_Label_2bbab825-a111-45e4-86a1-18cee0005896_Tag">
    <vt:lpwstr>10, 3, 0, 1</vt:lpwstr>
  </property>
  <property fmtid="{D5CDD505-2E9C-101B-9397-08002B2CF9AE}" pid="10" name="ClassificationContentMarkingFooterLocations">
    <vt:lpwstr>BS new:5\Title slides:4\1_Office Theme:7</vt:lpwstr>
  </property>
  <property fmtid="{D5CDD505-2E9C-101B-9397-08002B2CF9AE}" pid="11" name="ClassificationContentMarkingFooterText">
    <vt:lpwstr>Information Classification: General</vt:lpwstr>
  </property>
  <property fmtid="{D5CDD505-2E9C-101B-9397-08002B2CF9AE}" pid="12" name="ContentTypeId">
    <vt:lpwstr>0x010100757C232756F0D241BCFA35F110297E0A</vt:lpwstr>
  </property>
  <property fmtid="{D5CDD505-2E9C-101B-9397-08002B2CF9AE}" pid="13" name="MediaServiceImageTags">
    <vt:lpwstr/>
  </property>
</Properties>
</file>